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Garamond"/>
      <p:regular r:id="rId23"/>
      <p:bold r:id="rId24"/>
      <p:italic r:id="rId25"/>
      <p:boldItalic r:id="rId26"/>
    </p:embeddedFon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1371600" y="1143000"/>
            <a:ext cx="74676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62200" y="3048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None/>
              <a:defRPr b="0" i="0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  <a:defRPr b="0" i="0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447800" y="1600200"/>
            <a:ext cx="35433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  <a:defRPr sz="2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•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–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5143500" y="1600200"/>
            <a:ext cx="35433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  <a:defRPr sz="2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•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–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»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None/>
              <a:defRPr sz="20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None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1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1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1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1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1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1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1447800" y="1600200"/>
            <a:ext cx="7239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  <a:defRPr b="0" i="0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  <a:defRPr b="0" i="0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x="1112837" y="533401"/>
            <a:ext cx="5851525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  <a:defRPr sz="3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  <a:defRPr b="0" i="0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 rot="5400000">
            <a:off x="2804319" y="243681"/>
            <a:ext cx="4525962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  <a:defRPr sz="3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  <a:defRPr b="0" i="0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5" name="Shape 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sz="3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b="0" i="0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ramond"/>
              <a:buNone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None/>
              <a:defRPr sz="1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  <a:defRPr b="0" i="0" sz="1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None/>
              <a:defRPr b="0" i="0" sz="1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  <a:defRPr sz="32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  <a:defRPr b="0" i="0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None/>
              <a:defRPr sz="1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  <a:defRPr b="0" i="0" sz="1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None/>
              <a:defRPr b="0" i="0" sz="1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0" i="0" sz="9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None/>
              <a:defRPr b="1" sz="2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  <a:defRPr b="1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None/>
              <a:defRPr b="1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sz="2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•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–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None/>
              <a:defRPr b="1" sz="2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  <a:defRPr b="1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None/>
              <a:defRPr b="1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None/>
              <a:defRPr b="1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sz="24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ramond"/>
              <a:buChar char="•"/>
              <a:defRPr b="0" i="0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–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Garamond"/>
              <a:buChar char="»"/>
              <a:defRPr b="0" i="0" sz="16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447800" y="1600200"/>
            <a:ext cx="7239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  <a:defRPr b="0" i="0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  <a:defRPr b="0" i="0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447800" y="1600200"/>
            <a:ext cx="7239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  <a:defRPr b="0" i="0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  <a:defRPr b="0" i="0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•"/>
              <a:defRPr b="0" i="0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–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aramond"/>
              <a:buChar char="»"/>
              <a:defRPr b="0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ctrTitle"/>
          </p:nvPr>
        </p:nvSpPr>
        <p:spPr>
          <a:xfrm>
            <a:off x="762000" y="205740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0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Characteristics of Living Things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1371600" y="1524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Regulation</a:t>
            </a:r>
            <a:endParaRPr/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1219200" y="1143000"/>
            <a:ext cx="7543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life activity responsible for the control and coordination of all the various activities of an organism.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nervous and </a:t>
            </a:r>
            <a:b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endocrine systems </a:t>
            </a:r>
            <a:b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are responsible for </a:t>
            </a:r>
            <a:b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regulation.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None/>
            </a:pPr>
            <a:r>
              <a:t/>
            </a:r>
            <a:endParaRPr b="0" i="0" sz="2800" u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1600200"/>
            <a:ext cx="2416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/>
        <p:spPr>
          <a:xfrm>
            <a:off x="4419600" y="1981200"/>
            <a:ext cx="2136775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371600" y="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Regulation</a:t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1371600" y="990600"/>
            <a:ext cx="7391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Regulation allows organisms to respond to changes in the environment.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They can find food, avoid danger, respond to light.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 change in the internal or external environment is known as a stimulus (light, temperature, etc).</a:t>
            </a:r>
            <a:endParaRPr/>
          </a:p>
        </p:txBody>
      </p:sp>
      <p:pic>
        <p:nvPicPr>
          <p:cNvPr descr="Untitled-1.gif"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3200400"/>
            <a:ext cx="54483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Synthesis</a:t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295400" y="1371600"/>
            <a:ext cx="76962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Living things are able to produce complex substances from simple substances by the process of </a:t>
            </a:r>
            <a:r>
              <a:rPr b="1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synthesis</a:t>
            </a: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During this process, the simple food molecules produced during digestion are put together to make the complex materials needed by the organism.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</a:pPr>
            <a:r>
              <a:rPr b="0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Example: During photosynthesis, green plants “make” complex compounds (sugar) from simpler materials.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Synthesis</a:t>
            </a:r>
            <a:endParaRPr/>
          </a:p>
        </p:txBody>
      </p:sp>
      <p:pic>
        <p:nvPicPr>
          <p:cNvPr descr="Untitled-2.gif"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0"/>
            <a:ext cx="77660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Growth</a:t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1447800" y="1524000"/>
            <a:ext cx="76962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Growth results from synthesis.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1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Growth</a:t>
            </a: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is an increase in size and/or number of cells of an organism. 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complex materials produced during synthesis are used for growth.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When cells grow, the size of the cytoplasm changes, but not the size of the nucleus.</a:t>
            </a:r>
            <a:endParaRPr/>
          </a:p>
        </p:txBody>
      </p:sp>
      <p:grpSp>
        <p:nvGrpSpPr>
          <p:cNvPr id="182" name="Shape 182"/>
          <p:cNvGrpSpPr/>
          <p:nvPr/>
        </p:nvGrpSpPr>
        <p:grpSpPr>
          <a:xfrm>
            <a:off x="2057400" y="5181600"/>
            <a:ext cx="5410200" cy="1447800"/>
            <a:chOff x="0" y="0"/>
            <a:chExt cx="2147483647" cy="2147483646"/>
          </a:xfrm>
        </p:grpSpPr>
        <p:sp>
          <p:nvSpPr>
            <p:cNvPr id="183" name="Shape 183"/>
            <p:cNvSpPr/>
            <p:nvPr/>
          </p:nvSpPr>
          <p:spPr>
            <a:xfrm>
              <a:off x="409044432" y="536870414"/>
              <a:ext cx="272696314" cy="1073741672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1533916919" y="0"/>
              <a:ext cx="613566727" cy="2147483342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511305639" y="939524334"/>
              <a:ext cx="68174078" cy="268435418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806613245" y="939524334"/>
              <a:ext cx="68174078" cy="268435418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87" name="Shape 187"/>
            <p:cNvCxnSpPr/>
            <p:nvPr/>
          </p:nvCxnSpPr>
          <p:spPr>
            <a:xfrm>
              <a:off x="784001965" y="1073741716"/>
              <a:ext cx="64765377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"/>
              <a:headEnd len="med" w="med" type="none"/>
              <a:tailEnd len="lg" w="lg" type="triangle"/>
            </a:ln>
          </p:spPr>
        </p:cxnSp>
        <p:sp>
          <p:nvSpPr>
            <p:cNvPr id="188" name="Shape 188"/>
            <p:cNvSpPr txBox="1"/>
            <p:nvPr/>
          </p:nvSpPr>
          <p:spPr>
            <a:xfrm>
              <a:off x="0" y="1342177367"/>
              <a:ext cx="431769192" cy="80530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Day 1</a:t>
              </a:r>
              <a:endParaRPr/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1158959273" y="1342177367"/>
              <a:ext cx="431769192" cy="805306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Tahoma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Day 5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371600" y="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Reproduction</a:t>
            </a:r>
            <a:endParaRPr/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219200" y="1066800"/>
            <a:ext cx="63246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production (making) of new organisms.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This is the only life process that is not necessary for the life of an individual organism.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It is necessary for the continued existence of a particular group of organisms.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Cells reproduce by cell division.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Cell division involves a series of changes in the cell leading to the production of two new cells.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 organisms made up of many cells, the production of new cells also results in the growth and repair of damaged tissues.</a:t>
            </a:r>
            <a:endParaRPr/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0" y="295275"/>
            <a:ext cx="1752600" cy="65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1371600" y="1524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Metabolism</a:t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1447800" y="1219200"/>
            <a:ext cx="7431087" cy="445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All the processes needed by an organism to maintain life are known as </a:t>
            </a:r>
            <a:r>
              <a:rPr b="1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metabolism</a:t>
            </a: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Metabolism is the total of all the processes taking place within </a:t>
            </a:r>
            <a:b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cells of </a:t>
            </a:r>
            <a:b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 organism.</a:t>
            </a:r>
            <a:endParaRPr/>
          </a:p>
        </p:txBody>
      </p:sp>
      <p:pic>
        <p:nvPicPr>
          <p:cNvPr descr="Untitled-1.gif"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6575" y="2514600"/>
            <a:ext cx="4954587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1219200" y="1524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Homeostasis</a:t>
            </a:r>
            <a:endParaRPr/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1447800" y="1143000"/>
            <a:ext cx="7696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maintenance of a stable internal (inside) environment in spite of changes in the external (outside) environment is called </a:t>
            </a:r>
            <a:r>
              <a:rPr b="1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homeostasis</a:t>
            </a: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When the body is in homeostasis, it is in a balanced or “steady” state (condition).</a:t>
            </a:r>
            <a:endParaRPr/>
          </a:p>
        </p:txBody>
      </p:sp>
      <p:pic>
        <p:nvPicPr>
          <p:cNvPr descr="Untitled-1.gif"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3657600"/>
            <a:ext cx="4895850" cy="30448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Life Functions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219200" y="1371600"/>
            <a:ext cx="7086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processes of activities, common to all living things.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 </a:t>
            </a:r>
            <a:r>
              <a:rPr b="1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organism</a:t>
            </a:r>
            <a:r>
              <a:rPr b="0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is considered to be alive as long as its cells perform certain </a:t>
            </a:r>
            <a:r>
              <a:rPr b="1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life functions</a:t>
            </a:r>
            <a:r>
              <a:rPr b="0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Nutrition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Transport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Respiration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Excretion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Regulation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Growth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Reproduction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Synthesis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Metabolism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/>
        <p:spPr>
          <a:xfrm>
            <a:off x="5257800" y="3962400"/>
            <a:ext cx="3054350" cy="24288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Nutrition</a:t>
            </a:r>
            <a:endParaRPr/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1295400" y="1524000"/>
            <a:ext cx="78486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 life process where an organism obtains (gets) and processes food.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Some organisms, such as green </a:t>
            </a:r>
            <a:b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plants, can make their own food.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</a:pPr>
            <a:r>
              <a:rPr b="0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Autotrophs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Other living things must obtain </a:t>
            </a:r>
            <a:b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their food already formed.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</a:pPr>
            <a:r>
              <a:rPr b="0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Heterotrophs</a:t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/>
        <p:spPr>
          <a:xfrm>
            <a:off x="7239000" y="2286000"/>
            <a:ext cx="1262062" cy="20732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/>
        <p:spPr>
          <a:xfrm>
            <a:off x="6400800" y="4953000"/>
            <a:ext cx="2439987" cy="17367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Nutrition</a:t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1219200" y="1524000"/>
            <a:ext cx="7162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Food is taken in from the environment by </a:t>
            </a:r>
            <a:r>
              <a:rPr b="1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ingestion</a:t>
            </a: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Ingested food is not usually in a form that can be used by the body and must be changed into a usable form.</a:t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/>
        <p:spPr>
          <a:xfrm>
            <a:off x="5562600" y="3886200"/>
            <a:ext cx="3376612" cy="27765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Nutrition</a:t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447800" y="1600200"/>
            <a:ext cx="4953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1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Digestion</a:t>
            </a: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is the process that changes food into a form that can be used by the cell.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During digestion, large complex molecules are broken down into small simple molecules.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None/>
            </a:pPr>
            <a:r>
              <a:t/>
            </a:r>
            <a:endParaRPr b="0" i="0" sz="3200" u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762000"/>
            <a:ext cx="2679700" cy="55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Transport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371600" y="1524000"/>
            <a:ext cx="44958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life process involved with the circulation and absorption of nutrients.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</a:pPr>
            <a:r>
              <a:rPr b="1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Nutrients</a:t>
            </a:r>
            <a:r>
              <a:rPr b="0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are the parts of food that can be used by the cell.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movement of materials within the cells or throughout an organism is </a:t>
            </a:r>
            <a:r>
              <a:rPr b="1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circulation</a:t>
            </a: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0" y="527050"/>
            <a:ext cx="2722562" cy="618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Transport</a:t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447800" y="1600200"/>
            <a:ext cx="7239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During </a:t>
            </a:r>
            <a:r>
              <a:rPr b="1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absorption</a:t>
            </a: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, usable materials are taken into the cell.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Along with nutrients, oxygen, water, and wastes are transported throughout a cell or organism.</a:t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/>
        <p:spPr>
          <a:xfrm>
            <a:off x="4191000" y="4019550"/>
            <a:ext cx="4672012" cy="25669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Respiration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447800" y="1600200"/>
            <a:ext cx="750728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 complex series of chemical reactions that releases energy for life activities.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 organism’s energy is stored in food nutrients.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Most organisms need oxygen for respiration 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</a:pPr>
            <a:r>
              <a:rPr b="1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Aerobic Organism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aramond"/>
              <a:buChar char="•"/>
            </a:pPr>
            <a:r>
              <a:rPr b="0" i="0" lang="en-US" sz="32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 few organisms do not need oxygen for their respiratory processes.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–"/>
            </a:pPr>
            <a:r>
              <a:rPr b="1" i="0" lang="en-US" sz="2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Anaerobic Organisms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371600" y="274637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9840"/>
              </a:buClr>
              <a:buFont typeface="Garamond"/>
              <a:buNone/>
            </a:pPr>
            <a:r>
              <a:rPr b="1" i="0" lang="en-US" sz="4400" u="none" cap="none" strike="noStrike">
                <a:solidFill>
                  <a:srgbClr val="B09840"/>
                </a:solidFill>
                <a:latin typeface="Garamond"/>
                <a:ea typeface="Garamond"/>
                <a:cs typeface="Garamond"/>
                <a:sym typeface="Garamond"/>
              </a:rPr>
              <a:t>Excretion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295400" y="1219200"/>
            <a:ext cx="7696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Life processes result in the formation of </a:t>
            </a:r>
            <a:b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cellular wastes.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These wastes are harmful to the organism </a:t>
            </a:r>
            <a:b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and must be removed.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Products commonly </a:t>
            </a:r>
            <a:b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excreted from cells are </a:t>
            </a:r>
            <a:b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carbon dioxide and water.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ramond"/>
              <a:buChar char="•"/>
            </a:pPr>
            <a:r>
              <a:rPr b="1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Egestion</a:t>
            </a:r>
            <a:r>
              <a:rPr b="0" i="0" lang="en-US" sz="280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is the process that removes undigested materials from the body.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aramond"/>
              <a:buChar char="–"/>
            </a:pPr>
            <a:r>
              <a:rPr b="0" i="0" lang="en-US" sz="24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Do not confuse the process of egestion (getting rid of solid wastes), with excretion (the elimination of gaseous or liquid wastes of cellular respiration).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/>
        <p:spPr>
          <a:xfrm>
            <a:off x="5943600" y="2438400"/>
            <a:ext cx="2876550" cy="16779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Pressed Leaves design template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sed Leaves design template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