
<file path=[Content_Types].xml><?xml version="1.0" encoding="utf-8"?>
<Types xmlns="http://schemas.openxmlformats.org/package/2006/content-types">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CC184A-2EE4-40B8-8FE4-29E31C850E30}" type="datetimeFigureOut">
              <a:rPr lang="en-US" smtClean="0"/>
              <a:t>1/30/2013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EA8D23-5A50-464B-B838-1B871AF97C4F}" type="slidenum">
              <a:rPr lang="en-US" smtClean="0"/>
              <a:t>‹#›</a:t>
            </a:fld>
            <a:endParaRPr lang="en-US"/>
          </a:p>
        </p:txBody>
      </p:sp>
    </p:spTree>
    <p:extLst>
      <p:ext uri="{BB962C8B-B14F-4D97-AF65-F5344CB8AC3E}">
        <p14:creationId xmlns:p14="http://schemas.microsoft.com/office/powerpoint/2010/main" val="4149928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Placeholder 2"/>
          <p:cNvSpPr>
            <a:spLocks noGrp="1" noRot="1" noChangeAspect="1" noChangeArrowheads="1" noTextEdit="1"/>
          </p:cNvSpPr>
          <p:nvPr>
            <p:ph type="sldImg"/>
          </p:nvPr>
        </p:nvSpPr>
        <p:spPr>
          <a:ln/>
        </p:spPr>
      </p:sp>
      <p:sp>
        <p:nvSpPr>
          <p:cNvPr id="63493" name="Rectangle 5"/>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Calibri"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Placeholder 2"/>
          <p:cNvSpPr>
            <a:spLocks noGrp="1" noRot="1" noChangeAspect="1" noChangeArrowheads="1" noTextEdit="1"/>
          </p:cNvSpPr>
          <p:nvPr>
            <p:ph type="sldImg"/>
          </p:nvPr>
        </p:nvSpPr>
        <p:spPr>
          <a:ln/>
        </p:spPr>
      </p:sp>
      <p:sp>
        <p:nvSpPr>
          <p:cNvPr id="64517" name="Rectangle 5"/>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Calibri" pitchFamily="34"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Placeholder 2"/>
          <p:cNvSpPr>
            <a:spLocks noGrp="1" noRot="1" noChangeAspect="1" noChangeArrowheads="1" noTextEdit="1"/>
          </p:cNvSpPr>
          <p:nvPr>
            <p:ph type="sldImg"/>
          </p:nvPr>
        </p:nvSpPr>
        <p:spPr>
          <a:ln/>
        </p:spPr>
      </p:sp>
      <p:sp>
        <p:nvSpPr>
          <p:cNvPr id="72707" name="Placeholder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lstStyle/>
          <a:p>
            <a:pPr eaLnBrk="1" hangingPunct="1"/>
            <a:endParaRPr lang="en-US" smtClean="0">
              <a:latin typeface="Calibri"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9A7FDF-F08F-4081-9E71-9112707EB27A}" type="datetimeFigureOut">
              <a:rPr lang="en-US" smtClean="0"/>
              <a:t>1/30/2013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EAD70-8349-495E-B86F-E93DEB204D3E}" type="slidenum">
              <a:rPr lang="en-US" smtClean="0"/>
              <a:t>‹#›</a:t>
            </a:fld>
            <a:endParaRPr lang="en-US"/>
          </a:p>
        </p:txBody>
      </p:sp>
    </p:spTree>
    <p:extLst>
      <p:ext uri="{BB962C8B-B14F-4D97-AF65-F5344CB8AC3E}">
        <p14:creationId xmlns:p14="http://schemas.microsoft.com/office/powerpoint/2010/main" val="46803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9A7FDF-F08F-4081-9E71-9112707EB27A}" type="datetimeFigureOut">
              <a:rPr lang="en-US" smtClean="0"/>
              <a:t>1/30/2013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EAD70-8349-495E-B86F-E93DEB204D3E}" type="slidenum">
              <a:rPr lang="en-US" smtClean="0"/>
              <a:t>‹#›</a:t>
            </a:fld>
            <a:endParaRPr lang="en-US"/>
          </a:p>
        </p:txBody>
      </p:sp>
    </p:spTree>
    <p:extLst>
      <p:ext uri="{BB962C8B-B14F-4D97-AF65-F5344CB8AC3E}">
        <p14:creationId xmlns:p14="http://schemas.microsoft.com/office/powerpoint/2010/main" val="3790994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9A7FDF-F08F-4081-9E71-9112707EB27A}" type="datetimeFigureOut">
              <a:rPr lang="en-US" smtClean="0"/>
              <a:t>1/30/2013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EAD70-8349-495E-B86F-E93DEB204D3E}" type="slidenum">
              <a:rPr lang="en-US" smtClean="0"/>
              <a:t>‹#›</a:t>
            </a:fld>
            <a:endParaRPr lang="en-US"/>
          </a:p>
        </p:txBody>
      </p:sp>
    </p:spTree>
    <p:extLst>
      <p:ext uri="{BB962C8B-B14F-4D97-AF65-F5344CB8AC3E}">
        <p14:creationId xmlns:p14="http://schemas.microsoft.com/office/powerpoint/2010/main" val="2946064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9A7FDF-F08F-4081-9E71-9112707EB27A}" type="datetimeFigureOut">
              <a:rPr lang="en-US" smtClean="0"/>
              <a:t>1/30/2013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EAD70-8349-495E-B86F-E93DEB204D3E}" type="slidenum">
              <a:rPr lang="en-US" smtClean="0"/>
              <a:t>‹#›</a:t>
            </a:fld>
            <a:endParaRPr lang="en-US"/>
          </a:p>
        </p:txBody>
      </p:sp>
    </p:spTree>
    <p:extLst>
      <p:ext uri="{BB962C8B-B14F-4D97-AF65-F5344CB8AC3E}">
        <p14:creationId xmlns:p14="http://schemas.microsoft.com/office/powerpoint/2010/main" val="2341098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9A7FDF-F08F-4081-9E71-9112707EB27A}" type="datetimeFigureOut">
              <a:rPr lang="en-US" smtClean="0"/>
              <a:t>1/30/2013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EAD70-8349-495E-B86F-E93DEB204D3E}" type="slidenum">
              <a:rPr lang="en-US" smtClean="0"/>
              <a:t>‹#›</a:t>
            </a:fld>
            <a:endParaRPr lang="en-US"/>
          </a:p>
        </p:txBody>
      </p:sp>
    </p:spTree>
    <p:extLst>
      <p:ext uri="{BB962C8B-B14F-4D97-AF65-F5344CB8AC3E}">
        <p14:creationId xmlns:p14="http://schemas.microsoft.com/office/powerpoint/2010/main" val="2414732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9A7FDF-F08F-4081-9E71-9112707EB27A}" type="datetimeFigureOut">
              <a:rPr lang="en-US" smtClean="0"/>
              <a:t>1/30/2013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CEAD70-8349-495E-B86F-E93DEB204D3E}" type="slidenum">
              <a:rPr lang="en-US" smtClean="0"/>
              <a:t>‹#›</a:t>
            </a:fld>
            <a:endParaRPr lang="en-US"/>
          </a:p>
        </p:txBody>
      </p:sp>
    </p:spTree>
    <p:extLst>
      <p:ext uri="{BB962C8B-B14F-4D97-AF65-F5344CB8AC3E}">
        <p14:creationId xmlns:p14="http://schemas.microsoft.com/office/powerpoint/2010/main" val="3982513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9A7FDF-F08F-4081-9E71-9112707EB27A}" type="datetimeFigureOut">
              <a:rPr lang="en-US" smtClean="0"/>
              <a:t>1/30/2013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CEAD70-8349-495E-B86F-E93DEB204D3E}" type="slidenum">
              <a:rPr lang="en-US" smtClean="0"/>
              <a:t>‹#›</a:t>
            </a:fld>
            <a:endParaRPr lang="en-US"/>
          </a:p>
        </p:txBody>
      </p:sp>
    </p:spTree>
    <p:extLst>
      <p:ext uri="{BB962C8B-B14F-4D97-AF65-F5344CB8AC3E}">
        <p14:creationId xmlns:p14="http://schemas.microsoft.com/office/powerpoint/2010/main" val="2485338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9A7FDF-F08F-4081-9E71-9112707EB27A}" type="datetimeFigureOut">
              <a:rPr lang="en-US" smtClean="0"/>
              <a:t>1/30/2013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CEAD70-8349-495E-B86F-E93DEB204D3E}" type="slidenum">
              <a:rPr lang="en-US" smtClean="0"/>
              <a:t>‹#›</a:t>
            </a:fld>
            <a:endParaRPr lang="en-US"/>
          </a:p>
        </p:txBody>
      </p:sp>
    </p:spTree>
    <p:extLst>
      <p:ext uri="{BB962C8B-B14F-4D97-AF65-F5344CB8AC3E}">
        <p14:creationId xmlns:p14="http://schemas.microsoft.com/office/powerpoint/2010/main" val="3320377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9A7FDF-F08F-4081-9E71-9112707EB27A}" type="datetimeFigureOut">
              <a:rPr lang="en-US" smtClean="0"/>
              <a:t>1/30/2013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CEAD70-8349-495E-B86F-E93DEB204D3E}" type="slidenum">
              <a:rPr lang="en-US" smtClean="0"/>
              <a:t>‹#›</a:t>
            </a:fld>
            <a:endParaRPr lang="en-US"/>
          </a:p>
        </p:txBody>
      </p:sp>
    </p:spTree>
    <p:extLst>
      <p:ext uri="{BB962C8B-B14F-4D97-AF65-F5344CB8AC3E}">
        <p14:creationId xmlns:p14="http://schemas.microsoft.com/office/powerpoint/2010/main" val="4077934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9A7FDF-F08F-4081-9E71-9112707EB27A}" type="datetimeFigureOut">
              <a:rPr lang="en-US" smtClean="0"/>
              <a:t>1/30/2013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CEAD70-8349-495E-B86F-E93DEB204D3E}" type="slidenum">
              <a:rPr lang="en-US" smtClean="0"/>
              <a:t>‹#›</a:t>
            </a:fld>
            <a:endParaRPr lang="en-US"/>
          </a:p>
        </p:txBody>
      </p:sp>
    </p:spTree>
    <p:extLst>
      <p:ext uri="{BB962C8B-B14F-4D97-AF65-F5344CB8AC3E}">
        <p14:creationId xmlns:p14="http://schemas.microsoft.com/office/powerpoint/2010/main" val="4213653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9A7FDF-F08F-4081-9E71-9112707EB27A}" type="datetimeFigureOut">
              <a:rPr lang="en-US" smtClean="0"/>
              <a:t>1/30/2013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CEAD70-8349-495E-B86F-E93DEB204D3E}" type="slidenum">
              <a:rPr lang="en-US" smtClean="0"/>
              <a:t>‹#›</a:t>
            </a:fld>
            <a:endParaRPr lang="en-US"/>
          </a:p>
        </p:txBody>
      </p:sp>
    </p:spTree>
    <p:extLst>
      <p:ext uri="{BB962C8B-B14F-4D97-AF65-F5344CB8AC3E}">
        <p14:creationId xmlns:p14="http://schemas.microsoft.com/office/powerpoint/2010/main" val="3748966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9A7FDF-F08F-4081-9E71-9112707EB27A}" type="datetimeFigureOut">
              <a:rPr lang="en-US" smtClean="0"/>
              <a:t>1/30/2013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CEAD70-8349-495E-B86F-E93DEB204D3E}" type="slidenum">
              <a:rPr lang="en-US" smtClean="0"/>
              <a:t>‹#›</a:t>
            </a:fld>
            <a:endParaRPr lang="en-US"/>
          </a:p>
        </p:txBody>
      </p:sp>
    </p:spTree>
    <p:extLst>
      <p:ext uri="{BB962C8B-B14F-4D97-AF65-F5344CB8AC3E}">
        <p14:creationId xmlns:p14="http://schemas.microsoft.com/office/powerpoint/2010/main" val="4175518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rgbClr val="0A2D6B"/>
                </a:solidFill>
                <a:latin typeface="Rockwell" pitchFamily="18" charset="0"/>
                <a:ea typeface="ＭＳ Ｐゴシック" pitchFamily="34" charset="-128"/>
              </a:defRPr>
            </a:lvl1pPr>
            <a:lvl2pPr marL="742950" indent="-285750" eaLnBrk="0" hangingPunct="0">
              <a:defRPr sz="2000">
                <a:solidFill>
                  <a:srgbClr val="0A2D6B"/>
                </a:solidFill>
                <a:latin typeface="Rockwell" pitchFamily="18" charset="0"/>
                <a:ea typeface="ＭＳ Ｐゴシック" pitchFamily="34" charset="-128"/>
              </a:defRPr>
            </a:lvl2pPr>
            <a:lvl3pPr marL="1143000" indent="-228600" eaLnBrk="0" hangingPunct="0">
              <a:defRPr sz="2000">
                <a:solidFill>
                  <a:srgbClr val="0A2D6B"/>
                </a:solidFill>
                <a:latin typeface="Rockwell" pitchFamily="18" charset="0"/>
                <a:ea typeface="ＭＳ Ｐゴシック" pitchFamily="34" charset="-128"/>
              </a:defRPr>
            </a:lvl3pPr>
            <a:lvl4pPr marL="1600200" indent="-228600" eaLnBrk="0" hangingPunct="0">
              <a:defRPr sz="2000">
                <a:solidFill>
                  <a:srgbClr val="0A2D6B"/>
                </a:solidFill>
                <a:latin typeface="Rockwell" pitchFamily="18" charset="0"/>
                <a:ea typeface="ＭＳ Ｐゴシック" pitchFamily="34" charset="-128"/>
              </a:defRPr>
            </a:lvl4pPr>
            <a:lvl5pPr marL="2057400" indent="-228600" eaLnBrk="0" hangingPunct="0">
              <a:defRPr sz="2000">
                <a:solidFill>
                  <a:srgbClr val="0A2D6B"/>
                </a:solidFill>
                <a:latin typeface="Rockwell" pitchFamily="18"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defRPr sz="2000">
                <a:solidFill>
                  <a:srgbClr val="0A2D6B"/>
                </a:solidFill>
                <a:latin typeface="Rockwell" pitchFamily="18"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defRPr sz="2000">
                <a:solidFill>
                  <a:srgbClr val="0A2D6B"/>
                </a:solidFill>
                <a:latin typeface="Rockwell" pitchFamily="18"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defRPr sz="2000">
                <a:solidFill>
                  <a:srgbClr val="0A2D6B"/>
                </a:solidFill>
                <a:latin typeface="Rockwell" pitchFamily="18"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defRPr sz="2000">
                <a:solidFill>
                  <a:srgbClr val="0A2D6B"/>
                </a:solidFill>
                <a:latin typeface="Rockwell" pitchFamily="18" charset="0"/>
                <a:ea typeface="ＭＳ Ｐゴシック" pitchFamily="34" charset="-128"/>
              </a:defRPr>
            </a:lvl9pPr>
          </a:lstStyle>
          <a:p>
            <a:pPr eaLnBrk="1" hangingPunct="1"/>
            <a:fld id="{3DCBA349-C353-45A3-B176-704E7B147321}" type="slidenum">
              <a:rPr lang="en-US" sz="1000" smtClean="0">
                <a:latin typeface="Arial" pitchFamily="34" charset="0"/>
                <a:cs typeface="Arial" pitchFamily="34" charset="0"/>
              </a:rPr>
              <a:pPr eaLnBrk="1" hangingPunct="1"/>
              <a:t>1</a:t>
            </a:fld>
            <a:endParaRPr lang="en-US" sz="1000" smtClean="0">
              <a:latin typeface="Arial" pitchFamily="34" charset="0"/>
              <a:cs typeface="Arial" pitchFamily="34" charset="0"/>
            </a:endParaRPr>
          </a:p>
        </p:txBody>
      </p:sp>
      <p:sp>
        <p:nvSpPr>
          <p:cNvPr id="33795" name="Rectangle 2"/>
          <p:cNvSpPr>
            <a:spLocks noGrp="1" noChangeArrowheads="1"/>
          </p:cNvSpPr>
          <p:nvPr>
            <p:ph type="title" idx="4294967295"/>
          </p:nvPr>
        </p:nvSpPr>
        <p:spPr>
          <a:xfrm>
            <a:off x="457200" y="274638"/>
            <a:ext cx="8229600" cy="600075"/>
          </a:xfrm>
        </p:spPr>
        <p:txBody>
          <a:bodyPr>
            <a:normAutofit fontScale="90000"/>
          </a:bodyPr>
          <a:lstStyle/>
          <a:p>
            <a:pPr algn="l" eaLnBrk="1" hangingPunct="1"/>
            <a:r>
              <a:rPr lang="en-US" sz="2000" smtClean="0">
                <a:solidFill>
                  <a:srgbClr val="6F0000"/>
                </a:solidFill>
                <a:latin typeface="Rockwell" pitchFamily="18" charset="0"/>
                <a:ea typeface="ＭＳ Ｐゴシック" pitchFamily="34" charset="-128"/>
              </a:rPr>
              <a:t>New York State Assessment Transition Plan</a:t>
            </a:r>
            <a:br>
              <a:rPr lang="en-US" sz="2000" smtClean="0">
                <a:solidFill>
                  <a:srgbClr val="6F0000"/>
                </a:solidFill>
                <a:latin typeface="Rockwell" pitchFamily="18" charset="0"/>
                <a:ea typeface="ＭＳ Ｐゴシック" pitchFamily="34" charset="-128"/>
              </a:rPr>
            </a:br>
            <a:r>
              <a:rPr lang="en-US" sz="2000" smtClean="0">
                <a:solidFill>
                  <a:srgbClr val="6F0000"/>
                </a:solidFill>
                <a:latin typeface="Rockwell" pitchFamily="18" charset="0"/>
                <a:ea typeface="ＭＳ Ｐゴシック" pitchFamily="34" charset="-128"/>
              </a:rPr>
              <a:t>ELA &amp; Math</a:t>
            </a:r>
          </a:p>
        </p:txBody>
      </p:sp>
      <p:sp>
        <p:nvSpPr>
          <p:cNvPr id="33796" name="Text Box 18"/>
          <p:cNvSpPr txBox="1">
            <a:spLocks noChangeArrowheads="1"/>
          </p:cNvSpPr>
          <p:nvPr/>
        </p:nvSpPr>
        <p:spPr bwMode="auto">
          <a:xfrm>
            <a:off x="3051175" y="836613"/>
            <a:ext cx="30353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rgbClr val="0A2D6B"/>
                </a:solidFill>
                <a:latin typeface="Rockwell" pitchFamily="18" charset="0"/>
                <a:ea typeface="ＭＳ Ｐゴシック" pitchFamily="34" charset="-128"/>
              </a:defRPr>
            </a:lvl1pPr>
            <a:lvl2pPr marL="742950" indent="-285750" eaLnBrk="0" hangingPunct="0">
              <a:defRPr sz="2000">
                <a:solidFill>
                  <a:srgbClr val="0A2D6B"/>
                </a:solidFill>
                <a:latin typeface="Rockwell" pitchFamily="18" charset="0"/>
                <a:ea typeface="ＭＳ Ｐゴシック" pitchFamily="34" charset="-128"/>
              </a:defRPr>
            </a:lvl2pPr>
            <a:lvl3pPr marL="1143000" indent="-228600" eaLnBrk="0" hangingPunct="0">
              <a:defRPr sz="2000">
                <a:solidFill>
                  <a:srgbClr val="0A2D6B"/>
                </a:solidFill>
                <a:latin typeface="Rockwell" pitchFamily="18" charset="0"/>
                <a:ea typeface="ＭＳ Ｐゴシック" pitchFamily="34" charset="-128"/>
              </a:defRPr>
            </a:lvl3pPr>
            <a:lvl4pPr marL="1600200" indent="-228600" eaLnBrk="0" hangingPunct="0">
              <a:defRPr sz="2000">
                <a:solidFill>
                  <a:srgbClr val="0A2D6B"/>
                </a:solidFill>
                <a:latin typeface="Rockwell" pitchFamily="18" charset="0"/>
                <a:ea typeface="ＭＳ Ｐゴシック" pitchFamily="34" charset="-128"/>
              </a:defRPr>
            </a:lvl4pPr>
            <a:lvl5pPr marL="2057400" indent="-228600" eaLnBrk="0" hangingPunct="0">
              <a:defRPr sz="2000">
                <a:solidFill>
                  <a:srgbClr val="0A2D6B"/>
                </a:solidFill>
                <a:latin typeface="Rockwell" pitchFamily="18" charset="0"/>
                <a:ea typeface="ＭＳ Ｐゴシック" pitchFamily="34" charset="-128"/>
              </a:defRPr>
            </a:lvl5pPr>
            <a:lvl6pPr marL="2514600" indent="-228600" eaLnBrk="0" fontAlgn="base" hangingPunct="0">
              <a:spcBef>
                <a:spcPct val="20000"/>
              </a:spcBef>
              <a:spcAft>
                <a:spcPct val="0"/>
              </a:spcAft>
              <a:buFont typeface="Arial" pitchFamily="34" charset="0"/>
              <a:defRPr sz="2000">
                <a:solidFill>
                  <a:srgbClr val="0A2D6B"/>
                </a:solidFill>
                <a:latin typeface="Rockwell" pitchFamily="18" charset="0"/>
                <a:ea typeface="ＭＳ Ｐゴシック" pitchFamily="34" charset="-128"/>
              </a:defRPr>
            </a:lvl6pPr>
            <a:lvl7pPr marL="2971800" indent="-228600" eaLnBrk="0" fontAlgn="base" hangingPunct="0">
              <a:spcBef>
                <a:spcPct val="20000"/>
              </a:spcBef>
              <a:spcAft>
                <a:spcPct val="0"/>
              </a:spcAft>
              <a:buFont typeface="Arial" pitchFamily="34" charset="0"/>
              <a:defRPr sz="2000">
                <a:solidFill>
                  <a:srgbClr val="0A2D6B"/>
                </a:solidFill>
                <a:latin typeface="Rockwell" pitchFamily="18" charset="0"/>
                <a:ea typeface="ＭＳ Ｐゴシック" pitchFamily="34" charset="-128"/>
              </a:defRPr>
            </a:lvl7pPr>
            <a:lvl8pPr marL="3429000" indent="-228600" eaLnBrk="0" fontAlgn="base" hangingPunct="0">
              <a:spcBef>
                <a:spcPct val="20000"/>
              </a:spcBef>
              <a:spcAft>
                <a:spcPct val="0"/>
              </a:spcAft>
              <a:buFont typeface="Arial" pitchFamily="34" charset="0"/>
              <a:defRPr sz="2000">
                <a:solidFill>
                  <a:srgbClr val="0A2D6B"/>
                </a:solidFill>
                <a:latin typeface="Rockwell" pitchFamily="18" charset="0"/>
                <a:ea typeface="ＭＳ Ｐゴシック" pitchFamily="34" charset="-128"/>
              </a:defRPr>
            </a:lvl8pPr>
            <a:lvl9pPr marL="3886200" indent="-228600" eaLnBrk="0" fontAlgn="base" hangingPunct="0">
              <a:spcBef>
                <a:spcPct val="20000"/>
              </a:spcBef>
              <a:spcAft>
                <a:spcPct val="0"/>
              </a:spcAft>
              <a:buFont typeface="Arial" pitchFamily="34" charset="0"/>
              <a:defRPr sz="2000">
                <a:solidFill>
                  <a:srgbClr val="0A2D6B"/>
                </a:solidFill>
                <a:latin typeface="Rockwell" pitchFamily="18" charset="0"/>
                <a:ea typeface="ＭＳ Ｐゴシック" pitchFamily="34" charset="-128"/>
              </a:defRPr>
            </a:lvl9pPr>
          </a:lstStyle>
          <a:p>
            <a:pPr algn="ctr" defTabSz="914400" eaLnBrk="1" hangingPunct="1">
              <a:spcBef>
                <a:spcPct val="50000"/>
              </a:spcBef>
            </a:pPr>
            <a:r>
              <a:rPr lang="en-US" sz="2400" b="1"/>
              <a:t>Revised October 20, 2011</a:t>
            </a:r>
          </a:p>
        </p:txBody>
      </p:sp>
      <p:sp>
        <p:nvSpPr>
          <p:cNvPr id="33797" name="Text Box 120"/>
          <p:cNvSpPr txBox="1">
            <a:spLocks noChangeArrowheads="1"/>
          </p:cNvSpPr>
          <p:nvPr/>
        </p:nvSpPr>
        <p:spPr bwMode="auto">
          <a:xfrm>
            <a:off x="71438" y="4927600"/>
            <a:ext cx="9072562"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rgbClr val="0A2D6B"/>
                </a:solidFill>
                <a:latin typeface="Rockwell" pitchFamily="18" charset="0"/>
                <a:ea typeface="ＭＳ Ｐゴシック" pitchFamily="34" charset="-128"/>
              </a:defRPr>
            </a:lvl1pPr>
            <a:lvl2pPr marL="742950" indent="-285750" eaLnBrk="0" hangingPunct="0">
              <a:defRPr sz="2000">
                <a:solidFill>
                  <a:srgbClr val="0A2D6B"/>
                </a:solidFill>
                <a:latin typeface="Rockwell" pitchFamily="18" charset="0"/>
                <a:ea typeface="ＭＳ Ｐゴシック" pitchFamily="34" charset="-128"/>
              </a:defRPr>
            </a:lvl2pPr>
            <a:lvl3pPr marL="1143000" indent="-228600" eaLnBrk="0" hangingPunct="0">
              <a:defRPr sz="2000">
                <a:solidFill>
                  <a:srgbClr val="0A2D6B"/>
                </a:solidFill>
                <a:latin typeface="Rockwell" pitchFamily="18" charset="0"/>
                <a:ea typeface="ＭＳ Ｐゴシック" pitchFamily="34" charset="-128"/>
              </a:defRPr>
            </a:lvl3pPr>
            <a:lvl4pPr marL="1600200" indent="-228600" eaLnBrk="0" hangingPunct="0">
              <a:defRPr sz="2000">
                <a:solidFill>
                  <a:srgbClr val="0A2D6B"/>
                </a:solidFill>
                <a:latin typeface="Rockwell" pitchFamily="18" charset="0"/>
                <a:ea typeface="ＭＳ Ｐゴシック" pitchFamily="34" charset="-128"/>
              </a:defRPr>
            </a:lvl4pPr>
            <a:lvl5pPr marL="2057400" indent="-228600" eaLnBrk="0" hangingPunct="0">
              <a:defRPr sz="2000">
                <a:solidFill>
                  <a:srgbClr val="0A2D6B"/>
                </a:solidFill>
                <a:latin typeface="Rockwell" pitchFamily="18" charset="0"/>
                <a:ea typeface="ＭＳ Ｐゴシック" pitchFamily="34" charset="-128"/>
              </a:defRPr>
            </a:lvl5pPr>
            <a:lvl6pPr marL="2514600" indent="-228600" eaLnBrk="0" fontAlgn="base" hangingPunct="0">
              <a:spcBef>
                <a:spcPct val="20000"/>
              </a:spcBef>
              <a:spcAft>
                <a:spcPct val="0"/>
              </a:spcAft>
              <a:buFont typeface="Arial" pitchFamily="34" charset="0"/>
              <a:defRPr sz="2000">
                <a:solidFill>
                  <a:srgbClr val="0A2D6B"/>
                </a:solidFill>
                <a:latin typeface="Rockwell" pitchFamily="18" charset="0"/>
                <a:ea typeface="ＭＳ Ｐゴシック" pitchFamily="34" charset="-128"/>
              </a:defRPr>
            </a:lvl6pPr>
            <a:lvl7pPr marL="2971800" indent="-228600" eaLnBrk="0" fontAlgn="base" hangingPunct="0">
              <a:spcBef>
                <a:spcPct val="20000"/>
              </a:spcBef>
              <a:spcAft>
                <a:spcPct val="0"/>
              </a:spcAft>
              <a:buFont typeface="Arial" pitchFamily="34" charset="0"/>
              <a:defRPr sz="2000">
                <a:solidFill>
                  <a:srgbClr val="0A2D6B"/>
                </a:solidFill>
                <a:latin typeface="Rockwell" pitchFamily="18" charset="0"/>
                <a:ea typeface="ＭＳ Ｐゴシック" pitchFamily="34" charset="-128"/>
              </a:defRPr>
            </a:lvl7pPr>
            <a:lvl8pPr marL="3429000" indent="-228600" eaLnBrk="0" fontAlgn="base" hangingPunct="0">
              <a:spcBef>
                <a:spcPct val="20000"/>
              </a:spcBef>
              <a:spcAft>
                <a:spcPct val="0"/>
              </a:spcAft>
              <a:buFont typeface="Arial" pitchFamily="34" charset="0"/>
              <a:defRPr sz="2000">
                <a:solidFill>
                  <a:srgbClr val="0A2D6B"/>
                </a:solidFill>
                <a:latin typeface="Rockwell" pitchFamily="18" charset="0"/>
                <a:ea typeface="ＭＳ Ｐゴシック" pitchFamily="34" charset="-128"/>
              </a:defRPr>
            </a:lvl8pPr>
            <a:lvl9pPr marL="3886200" indent="-228600" eaLnBrk="0" fontAlgn="base" hangingPunct="0">
              <a:spcBef>
                <a:spcPct val="20000"/>
              </a:spcBef>
              <a:spcAft>
                <a:spcPct val="0"/>
              </a:spcAft>
              <a:buFont typeface="Arial" pitchFamily="34" charset="0"/>
              <a:defRPr sz="2000">
                <a:solidFill>
                  <a:srgbClr val="0A2D6B"/>
                </a:solidFill>
                <a:latin typeface="Rockwell" pitchFamily="18" charset="0"/>
                <a:ea typeface="ＭＳ Ｐゴシック" pitchFamily="34" charset="-128"/>
              </a:defRPr>
            </a:lvl9pPr>
          </a:lstStyle>
          <a:p>
            <a:pPr defTabSz="914400" eaLnBrk="1" hangingPunct="1">
              <a:spcBef>
                <a:spcPct val="50000"/>
              </a:spcBef>
            </a:pPr>
            <a:r>
              <a:rPr lang="en-US" sz="900">
                <a:solidFill>
                  <a:srgbClr val="000000"/>
                </a:solidFill>
                <a:cs typeface="Times New Roman" pitchFamily="18" charset="0"/>
              </a:rPr>
              <a:t>1 New ELA assessments in grades 9 and 10 will begin during the 2012-13 school year and will be aligned to the Common Core, pending funding.</a:t>
            </a:r>
          </a:p>
          <a:p>
            <a:pPr defTabSz="914400" eaLnBrk="1" hangingPunct="1">
              <a:spcBef>
                <a:spcPct val="50000"/>
              </a:spcBef>
            </a:pPr>
            <a:r>
              <a:rPr lang="en-US" sz="900">
                <a:solidFill>
                  <a:srgbClr val="000000"/>
                </a:solidFill>
                <a:cs typeface="Times New Roman" pitchFamily="18" charset="0"/>
              </a:rPr>
              <a:t>2 The PARCC assessments are scheduled to be operational in 2014-15 and are subject to adoption by the New York State Board of Regents.  The PARCC assessments are still in development and the role of PARCC assessments as Regents assessments will be determined. All PARCC assessments will be aligned to the Common Core.</a:t>
            </a:r>
          </a:p>
          <a:p>
            <a:pPr defTabSz="914400" eaLnBrk="1" hangingPunct="1">
              <a:spcBef>
                <a:spcPct val="50000"/>
              </a:spcBef>
            </a:pPr>
            <a:r>
              <a:rPr lang="en-US" sz="900">
                <a:solidFill>
                  <a:srgbClr val="000000"/>
                </a:solidFill>
                <a:cs typeface="Times New Roman" pitchFamily="18" charset="0"/>
              </a:rPr>
              <a:t>3 The names of New York State’s Mathematics Regents exams are expected to change to reflect the new alignment of these assessments to the Common Core.  For additional information about the upper-level mathematics course sequence and related standards, see the “Traditional Pathway” section of Common Core Mathematics Appendix A.</a:t>
            </a:r>
          </a:p>
          <a:p>
            <a:pPr defTabSz="914400" eaLnBrk="1" hangingPunct="1">
              <a:spcBef>
                <a:spcPct val="50000"/>
              </a:spcBef>
            </a:pPr>
            <a:r>
              <a:rPr lang="en-US" sz="900">
                <a:solidFill>
                  <a:srgbClr val="000000"/>
                </a:solidFill>
                <a:cs typeface="Times New Roman" pitchFamily="18" charset="0"/>
              </a:rPr>
              <a:t>4 The timeline for Regents Math roll-out is under discussion.</a:t>
            </a:r>
            <a:endParaRPr lang="en-US" altLang="ja-JP" sz="900">
              <a:solidFill>
                <a:srgbClr val="000000"/>
              </a:solidFill>
              <a:cs typeface="Times New Roman" pitchFamily="18" charset="0"/>
            </a:endParaRPr>
          </a:p>
          <a:p>
            <a:pPr defTabSz="914400" eaLnBrk="1" hangingPunct="1">
              <a:spcBef>
                <a:spcPct val="50000"/>
              </a:spcBef>
            </a:pPr>
            <a:r>
              <a:rPr lang="en-US" altLang="ja-JP" sz="900">
                <a:solidFill>
                  <a:srgbClr val="000000"/>
                </a:solidFill>
                <a:cs typeface="Times New Roman" pitchFamily="18" charset="0"/>
              </a:rPr>
              <a:t>5 New York State is a member of the NCSC national alternate assessments consortium that is engaged in research and development of new alternate assessments for alternate achievement standards.  The NCSC assessments are scheduled to be operational in 2014-15 and are subject to adoption by the New York State Board of Regents.</a:t>
            </a:r>
            <a:r>
              <a:rPr lang="en-US" altLang="ja-JP" sz="900"/>
              <a:t> </a:t>
            </a:r>
            <a:endParaRPr lang="en-US" sz="900"/>
          </a:p>
        </p:txBody>
      </p:sp>
      <p:pic>
        <p:nvPicPr>
          <p:cNvPr id="33798" name="Picture 38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63" y="1223963"/>
            <a:ext cx="9072563" cy="3843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56482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457200" y="274638"/>
            <a:ext cx="8229600" cy="403225"/>
          </a:xfrm>
        </p:spPr>
        <p:txBody>
          <a:bodyPr>
            <a:normAutofit fontScale="90000"/>
          </a:bodyPr>
          <a:lstStyle/>
          <a:p>
            <a:pPr algn="l" eaLnBrk="1" hangingPunct="1"/>
            <a:r>
              <a:rPr lang="en-US" sz="2600" smtClean="0">
                <a:solidFill>
                  <a:srgbClr val="6F0000"/>
                </a:solidFill>
                <a:latin typeface="Rockwell" pitchFamily="18" charset="0"/>
                <a:ea typeface="ＭＳ Ｐゴシック" pitchFamily="34" charset="-128"/>
              </a:rPr>
              <a:t>Common Core: Alignment of the Science &amp; Social Studies Assessments</a:t>
            </a:r>
          </a:p>
        </p:txBody>
      </p:sp>
      <p:sp>
        <p:nvSpPr>
          <p:cNvPr id="34819" name="Text Box 18"/>
          <p:cNvSpPr txBox="1">
            <a:spLocks noChangeArrowheads="1"/>
          </p:cNvSpPr>
          <p:nvPr/>
        </p:nvSpPr>
        <p:spPr bwMode="auto">
          <a:xfrm>
            <a:off x="635000" y="946150"/>
            <a:ext cx="80518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rgbClr val="0A2D6B"/>
                </a:solidFill>
                <a:latin typeface="Rockwell" pitchFamily="18" charset="0"/>
                <a:ea typeface="ＭＳ Ｐゴシック" pitchFamily="34" charset="-128"/>
              </a:defRPr>
            </a:lvl1pPr>
            <a:lvl2pPr marL="742950" indent="-285750" eaLnBrk="0" hangingPunct="0">
              <a:defRPr sz="2000">
                <a:solidFill>
                  <a:srgbClr val="0A2D6B"/>
                </a:solidFill>
                <a:latin typeface="Rockwell" pitchFamily="18" charset="0"/>
                <a:ea typeface="ＭＳ Ｐゴシック" pitchFamily="34" charset="-128"/>
              </a:defRPr>
            </a:lvl2pPr>
            <a:lvl3pPr marL="1143000" indent="-228600" eaLnBrk="0" hangingPunct="0">
              <a:defRPr sz="2000">
                <a:solidFill>
                  <a:srgbClr val="0A2D6B"/>
                </a:solidFill>
                <a:latin typeface="Rockwell" pitchFamily="18" charset="0"/>
                <a:ea typeface="ＭＳ Ｐゴシック" pitchFamily="34" charset="-128"/>
              </a:defRPr>
            </a:lvl3pPr>
            <a:lvl4pPr marL="1600200" indent="-228600" eaLnBrk="0" hangingPunct="0">
              <a:defRPr sz="2000">
                <a:solidFill>
                  <a:srgbClr val="0A2D6B"/>
                </a:solidFill>
                <a:latin typeface="Rockwell" pitchFamily="18" charset="0"/>
                <a:ea typeface="ＭＳ Ｐゴシック" pitchFamily="34" charset="-128"/>
              </a:defRPr>
            </a:lvl4pPr>
            <a:lvl5pPr marL="2057400" indent="-228600" eaLnBrk="0" hangingPunct="0">
              <a:defRPr sz="2000">
                <a:solidFill>
                  <a:srgbClr val="0A2D6B"/>
                </a:solidFill>
                <a:latin typeface="Rockwell" pitchFamily="18" charset="0"/>
                <a:ea typeface="ＭＳ Ｐゴシック" pitchFamily="34" charset="-128"/>
              </a:defRPr>
            </a:lvl5pPr>
            <a:lvl6pPr marL="2514600" indent="-228600" eaLnBrk="0" fontAlgn="base" hangingPunct="0">
              <a:spcBef>
                <a:spcPct val="20000"/>
              </a:spcBef>
              <a:spcAft>
                <a:spcPct val="0"/>
              </a:spcAft>
              <a:buFont typeface="Arial" pitchFamily="34" charset="0"/>
              <a:defRPr sz="2000">
                <a:solidFill>
                  <a:srgbClr val="0A2D6B"/>
                </a:solidFill>
                <a:latin typeface="Rockwell" pitchFamily="18" charset="0"/>
                <a:ea typeface="ＭＳ Ｐゴシック" pitchFamily="34" charset="-128"/>
              </a:defRPr>
            </a:lvl6pPr>
            <a:lvl7pPr marL="2971800" indent="-228600" eaLnBrk="0" fontAlgn="base" hangingPunct="0">
              <a:spcBef>
                <a:spcPct val="20000"/>
              </a:spcBef>
              <a:spcAft>
                <a:spcPct val="0"/>
              </a:spcAft>
              <a:buFont typeface="Arial" pitchFamily="34" charset="0"/>
              <a:defRPr sz="2000">
                <a:solidFill>
                  <a:srgbClr val="0A2D6B"/>
                </a:solidFill>
                <a:latin typeface="Rockwell" pitchFamily="18" charset="0"/>
                <a:ea typeface="ＭＳ Ｐゴシック" pitchFamily="34" charset="-128"/>
              </a:defRPr>
            </a:lvl7pPr>
            <a:lvl8pPr marL="3429000" indent="-228600" eaLnBrk="0" fontAlgn="base" hangingPunct="0">
              <a:spcBef>
                <a:spcPct val="20000"/>
              </a:spcBef>
              <a:spcAft>
                <a:spcPct val="0"/>
              </a:spcAft>
              <a:buFont typeface="Arial" pitchFamily="34" charset="0"/>
              <a:defRPr sz="2000">
                <a:solidFill>
                  <a:srgbClr val="0A2D6B"/>
                </a:solidFill>
                <a:latin typeface="Rockwell" pitchFamily="18" charset="0"/>
                <a:ea typeface="ＭＳ Ｐゴシック" pitchFamily="34" charset="-128"/>
              </a:defRPr>
            </a:lvl8pPr>
            <a:lvl9pPr marL="3886200" indent="-228600" eaLnBrk="0" fontAlgn="base" hangingPunct="0">
              <a:spcBef>
                <a:spcPct val="20000"/>
              </a:spcBef>
              <a:spcAft>
                <a:spcPct val="0"/>
              </a:spcAft>
              <a:buFont typeface="Arial" pitchFamily="34" charset="0"/>
              <a:defRPr sz="2000">
                <a:solidFill>
                  <a:srgbClr val="0A2D6B"/>
                </a:solidFill>
                <a:latin typeface="Rockwell" pitchFamily="18" charset="0"/>
                <a:ea typeface="ＭＳ Ｐゴシック" pitchFamily="34" charset="-128"/>
              </a:defRPr>
            </a:lvl9pPr>
          </a:lstStyle>
          <a:p>
            <a:pPr algn="ctr" defTabSz="914400" eaLnBrk="1" hangingPunct="1">
              <a:spcBef>
                <a:spcPct val="50000"/>
              </a:spcBef>
              <a:buFontTx/>
              <a:buNone/>
            </a:pPr>
            <a:r>
              <a:rPr lang="en-US" sz="2200" b="1" baseline="-25000"/>
              <a:t>As of October 20, 2011 (Subject to Revision)</a:t>
            </a:r>
          </a:p>
        </p:txBody>
      </p:sp>
      <p:sp>
        <p:nvSpPr>
          <p:cNvPr id="34820" name="Rectangle 6"/>
          <p:cNvSpPr>
            <a:spLocks noChangeArrowheads="1"/>
          </p:cNvSpPr>
          <p:nvPr/>
        </p:nvSpPr>
        <p:spPr bwMode="auto">
          <a:xfrm>
            <a:off x="0" y="0"/>
            <a:ext cx="3017838" cy="7938"/>
          </a:xfrm>
          <a:prstGeom prst="rect">
            <a:avLst/>
          </a:prstGeom>
          <a:solidFill>
            <a:srgbClr val="000000"/>
          </a:solidFill>
          <a:ln w="9525" algn="ctr">
            <a:solidFill>
              <a:srgbClr val="000000"/>
            </a:solidFill>
            <a:miter lim="800000"/>
            <a:headEnd/>
            <a:tailEnd/>
          </a:ln>
        </p:spPr>
        <p:txBody>
          <a:bodyPr wrap="none" anchor="ctr">
            <a:spAutoFit/>
          </a:bodyPr>
          <a:lstStyle/>
          <a:p>
            <a:endParaRPr lang="en-US"/>
          </a:p>
        </p:txBody>
      </p:sp>
      <p:pic>
        <p:nvPicPr>
          <p:cNvPr id="34821"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266825"/>
            <a:ext cx="9144000" cy="425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34822" name="TextBox 5"/>
          <p:cNvSpPr txBox="1">
            <a:spLocks noChangeArrowheads="1"/>
          </p:cNvSpPr>
          <p:nvPr/>
        </p:nvSpPr>
        <p:spPr bwMode="auto">
          <a:xfrm>
            <a:off x="457200" y="5238750"/>
            <a:ext cx="8229600" cy="136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rgbClr val="0A2D6B"/>
                </a:solidFill>
                <a:latin typeface="Rockwell" pitchFamily="18" charset="0"/>
                <a:ea typeface="ＭＳ Ｐゴシック" pitchFamily="34" charset="-128"/>
              </a:defRPr>
            </a:lvl1pPr>
            <a:lvl2pPr marL="742950" indent="-285750" eaLnBrk="0" hangingPunct="0">
              <a:defRPr sz="2000">
                <a:solidFill>
                  <a:srgbClr val="0A2D6B"/>
                </a:solidFill>
                <a:latin typeface="Rockwell" pitchFamily="18" charset="0"/>
                <a:ea typeface="ＭＳ Ｐゴシック" pitchFamily="34" charset="-128"/>
              </a:defRPr>
            </a:lvl2pPr>
            <a:lvl3pPr marL="1143000" indent="-228600" eaLnBrk="0" hangingPunct="0">
              <a:defRPr sz="2000">
                <a:solidFill>
                  <a:srgbClr val="0A2D6B"/>
                </a:solidFill>
                <a:latin typeface="Rockwell" pitchFamily="18" charset="0"/>
                <a:ea typeface="ＭＳ Ｐゴシック" pitchFamily="34" charset="-128"/>
              </a:defRPr>
            </a:lvl3pPr>
            <a:lvl4pPr marL="1600200" indent="-228600" eaLnBrk="0" hangingPunct="0">
              <a:defRPr sz="2000">
                <a:solidFill>
                  <a:srgbClr val="0A2D6B"/>
                </a:solidFill>
                <a:latin typeface="Rockwell" pitchFamily="18" charset="0"/>
                <a:ea typeface="ＭＳ Ｐゴシック" pitchFamily="34" charset="-128"/>
              </a:defRPr>
            </a:lvl4pPr>
            <a:lvl5pPr marL="2057400" indent="-228600" eaLnBrk="0" hangingPunct="0">
              <a:defRPr sz="2000">
                <a:solidFill>
                  <a:srgbClr val="0A2D6B"/>
                </a:solidFill>
                <a:latin typeface="Rockwell" pitchFamily="18" charset="0"/>
                <a:ea typeface="ＭＳ Ｐゴシック" pitchFamily="34" charset="-128"/>
              </a:defRPr>
            </a:lvl5pPr>
            <a:lvl6pPr marL="2514600" indent="-228600" defTabSz="457200" eaLnBrk="0" fontAlgn="base" hangingPunct="0">
              <a:spcBef>
                <a:spcPct val="20000"/>
              </a:spcBef>
              <a:spcAft>
                <a:spcPct val="0"/>
              </a:spcAft>
              <a:buFont typeface="Arial" pitchFamily="34" charset="0"/>
              <a:defRPr sz="2000">
                <a:solidFill>
                  <a:srgbClr val="0A2D6B"/>
                </a:solidFill>
                <a:latin typeface="Rockwell" pitchFamily="18" charset="0"/>
                <a:ea typeface="ＭＳ Ｐゴシック" pitchFamily="34" charset="-128"/>
              </a:defRPr>
            </a:lvl6pPr>
            <a:lvl7pPr marL="2971800" indent="-228600" defTabSz="457200" eaLnBrk="0" fontAlgn="base" hangingPunct="0">
              <a:spcBef>
                <a:spcPct val="20000"/>
              </a:spcBef>
              <a:spcAft>
                <a:spcPct val="0"/>
              </a:spcAft>
              <a:buFont typeface="Arial" pitchFamily="34" charset="0"/>
              <a:defRPr sz="2000">
                <a:solidFill>
                  <a:srgbClr val="0A2D6B"/>
                </a:solidFill>
                <a:latin typeface="Rockwell" pitchFamily="18" charset="0"/>
                <a:ea typeface="ＭＳ Ｐゴシック" pitchFamily="34" charset="-128"/>
              </a:defRPr>
            </a:lvl7pPr>
            <a:lvl8pPr marL="3429000" indent="-228600" defTabSz="457200" eaLnBrk="0" fontAlgn="base" hangingPunct="0">
              <a:spcBef>
                <a:spcPct val="20000"/>
              </a:spcBef>
              <a:spcAft>
                <a:spcPct val="0"/>
              </a:spcAft>
              <a:buFont typeface="Arial" pitchFamily="34" charset="0"/>
              <a:defRPr sz="2000">
                <a:solidFill>
                  <a:srgbClr val="0A2D6B"/>
                </a:solidFill>
                <a:latin typeface="Rockwell" pitchFamily="18" charset="0"/>
                <a:ea typeface="ＭＳ Ｐゴシック" pitchFamily="34" charset="-128"/>
              </a:defRPr>
            </a:lvl8pPr>
            <a:lvl9pPr marL="3886200" indent="-228600" defTabSz="457200" eaLnBrk="0" fontAlgn="base" hangingPunct="0">
              <a:spcBef>
                <a:spcPct val="20000"/>
              </a:spcBef>
              <a:spcAft>
                <a:spcPct val="0"/>
              </a:spcAft>
              <a:buFont typeface="Arial" pitchFamily="34" charset="0"/>
              <a:defRPr sz="2000">
                <a:solidFill>
                  <a:srgbClr val="0A2D6B"/>
                </a:solidFill>
                <a:latin typeface="Rockwell" pitchFamily="18" charset="0"/>
                <a:ea typeface="ＭＳ Ｐゴシック" pitchFamily="34" charset="-128"/>
              </a:defRPr>
            </a:lvl9pPr>
          </a:lstStyle>
          <a:p>
            <a:pPr eaLnBrk="1" hangingPunct="1"/>
            <a:r>
              <a:rPr lang="en-US" sz="800" baseline="30000">
                <a:latin typeface="Calibri" pitchFamily="34" charset="0"/>
              </a:rPr>
              <a:t>4</a:t>
            </a:r>
            <a:r>
              <a:rPr lang="en-US" sz="800">
                <a:latin typeface="Calibri" pitchFamily="34" charset="0"/>
              </a:rPr>
              <a:t> In conjunction with New York State’s Race to the Top award, there will be new Science assessments in grades 6 and 7  and new Social Studies assessments in grades 6-8.  These assessments are expected to include the Common Core Literacy Standards and will be infused with Common Core expectations (e.g., reliance on enduring understandings rather than non-core factual knowledge) to reflect New York State’s adoption of the Common Core.  The state-level and national dialogues about learning standards are ever-changing, and should the New York State Board of Regents choose to adopt new learning standards such as the Next Generation Science Standards currently under development by a multi-state consortium of which New York is a lead state, these new assessments will be aligned to new learning standards.</a:t>
            </a:r>
          </a:p>
          <a:p>
            <a:pPr eaLnBrk="1" hangingPunct="1"/>
            <a:endParaRPr lang="en-US" sz="800">
              <a:latin typeface="Calibri" pitchFamily="34" charset="0"/>
            </a:endParaRPr>
          </a:p>
          <a:p>
            <a:pPr eaLnBrk="1" hangingPunct="1"/>
            <a:r>
              <a:rPr lang="en-US" sz="800">
                <a:latin typeface="Calibri" pitchFamily="34" charset="0"/>
              </a:rPr>
              <a:t> The graphic represents that there will also be a new Gr 8 assessment…</a:t>
            </a:r>
          </a:p>
          <a:p>
            <a:pPr eaLnBrk="1" hangingPunct="1"/>
            <a:r>
              <a:rPr lang="en-US" sz="800" baseline="30000">
                <a:latin typeface="Calibri" pitchFamily="34" charset="0"/>
              </a:rPr>
              <a:t>6</a:t>
            </a:r>
            <a:r>
              <a:rPr lang="en-US" sz="800">
                <a:latin typeface="Calibri" pitchFamily="34" charset="0"/>
              </a:rPr>
              <a:t>Pending acceptance and approval of Next Generation Science Standards by Board of Regents. New York State is participating in development of the NGSS</a:t>
            </a:r>
            <a:r>
              <a:rPr lang="en-US">
                <a:latin typeface="Calibri" pitchFamily="34" charset="0"/>
              </a:rPr>
              <a:t>.</a:t>
            </a:r>
            <a:endParaRPr lang="en-US" baseline="-25000">
              <a:latin typeface="Calibri" pitchFamily="34" charset="0"/>
            </a:endParaRPr>
          </a:p>
        </p:txBody>
      </p:sp>
    </p:spTree>
    <p:extLst>
      <p:ext uri="{BB962C8B-B14F-4D97-AF65-F5344CB8AC3E}">
        <p14:creationId xmlns:p14="http://schemas.microsoft.com/office/powerpoint/2010/main" val="27946750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xfrm>
            <a:off x="457200" y="274638"/>
            <a:ext cx="8229600" cy="485775"/>
          </a:xfrm>
        </p:spPr>
        <p:txBody>
          <a:bodyPr>
            <a:normAutofit fontScale="90000"/>
          </a:bodyPr>
          <a:lstStyle/>
          <a:p>
            <a:pPr algn="l" eaLnBrk="1" hangingPunct="1"/>
            <a:r>
              <a:rPr lang="en-US" sz="2800" smtClean="0">
                <a:solidFill>
                  <a:srgbClr val="6F0000"/>
                </a:solidFill>
                <a:latin typeface="Rockwell" pitchFamily="18" charset="0"/>
                <a:ea typeface="ＭＳ Ｐゴシック" pitchFamily="34" charset="-128"/>
              </a:rPr>
              <a:t>Timeline for Availability of Sample Test Items</a:t>
            </a:r>
            <a:endParaRPr lang="en-US" sz="2800" smtClean="0">
              <a:latin typeface="Rockwell" pitchFamily="18" charset="0"/>
              <a:ea typeface="ＭＳ Ｐゴシック" pitchFamily="34" charset="-128"/>
            </a:endParaRPr>
          </a:p>
        </p:txBody>
      </p:sp>
      <p:sp>
        <p:nvSpPr>
          <p:cNvPr id="44035" name="Rectangle 3"/>
          <p:cNvSpPr>
            <a:spLocks noGrp="1"/>
          </p:cNvSpPr>
          <p:nvPr>
            <p:ph type="body" idx="4294967295"/>
          </p:nvPr>
        </p:nvSpPr>
        <p:spPr>
          <a:xfrm>
            <a:off x="231775" y="1066800"/>
            <a:ext cx="8653463" cy="5280025"/>
          </a:xfrm>
        </p:spPr>
        <p:txBody>
          <a:bodyPr>
            <a:normAutofit fontScale="85000" lnSpcReduction="20000"/>
          </a:bodyPr>
          <a:lstStyle/>
          <a:p>
            <a:pPr>
              <a:buFont typeface="Arial" pitchFamily="34" charset="0"/>
              <a:buChar char="•"/>
            </a:pPr>
            <a:r>
              <a:rPr lang="en-US" smtClean="0">
                <a:latin typeface="Rockwell" pitchFamily="18" charset="0"/>
                <a:ea typeface="ＭＳ Ｐゴシック" pitchFamily="34" charset="-128"/>
                <a:cs typeface="ＭＳ Ｐゴシック" pitchFamily="34" charset="-128"/>
              </a:rPr>
              <a:t>2012-13</a:t>
            </a:r>
          </a:p>
          <a:p>
            <a:pPr lvl="1"/>
            <a:r>
              <a:rPr lang="en-US" smtClean="0">
                <a:latin typeface="Arial" pitchFamily="34" charset="0"/>
                <a:ea typeface="ＭＳ Ｐゴシック" pitchFamily="34" charset="-128"/>
                <a:cs typeface="Arial" pitchFamily="34" charset="0"/>
              </a:rPr>
              <a:t>Grade 3-8 NYS English Language Arts: Summer 2012</a:t>
            </a:r>
          </a:p>
          <a:p>
            <a:pPr lvl="1"/>
            <a:r>
              <a:rPr lang="en-US" smtClean="0">
                <a:latin typeface="Arial" pitchFamily="34" charset="0"/>
                <a:ea typeface="ＭＳ Ｐゴシック" pitchFamily="34" charset="-128"/>
                <a:cs typeface="Arial" pitchFamily="34" charset="0"/>
              </a:rPr>
              <a:t>Grades 3-8 NYS Mathematics: Summer 2012</a:t>
            </a:r>
          </a:p>
          <a:p>
            <a:pPr lvl="1"/>
            <a:r>
              <a:rPr lang="en-US" smtClean="0">
                <a:latin typeface="Arial" pitchFamily="34" charset="0"/>
                <a:ea typeface="ＭＳ Ｐゴシック" pitchFamily="34" charset="-128"/>
                <a:cs typeface="Arial" pitchFamily="34" charset="0"/>
              </a:rPr>
              <a:t>Grades 9-10 NYS English Language Arts (if funding available): Summer 2012</a:t>
            </a:r>
          </a:p>
          <a:p>
            <a:pPr lvl="1"/>
            <a:endParaRPr lang="en-US" smtClean="0">
              <a:latin typeface="Arial" pitchFamily="34" charset="0"/>
              <a:ea typeface="ＭＳ Ｐゴシック" pitchFamily="34" charset="-128"/>
              <a:cs typeface="Arial" pitchFamily="34" charset="0"/>
            </a:endParaRPr>
          </a:p>
          <a:p>
            <a:pPr>
              <a:buFont typeface="Arial" pitchFamily="34" charset="0"/>
              <a:buChar char="•"/>
            </a:pPr>
            <a:r>
              <a:rPr lang="en-US" smtClean="0">
                <a:latin typeface="Rockwell" pitchFamily="18" charset="0"/>
                <a:ea typeface="ＭＳ Ｐゴシック" pitchFamily="34" charset="-128"/>
                <a:cs typeface="ＭＳ Ｐゴシック" pitchFamily="34" charset="-128"/>
              </a:rPr>
              <a:t>2013-14</a:t>
            </a:r>
          </a:p>
          <a:p>
            <a:pPr lvl="1"/>
            <a:r>
              <a:rPr lang="en-US" smtClean="0">
                <a:latin typeface="Arial" pitchFamily="34" charset="0"/>
                <a:ea typeface="ＭＳ Ｐゴシック" pitchFamily="34" charset="-128"/>
                <a:cs typeface="Arial" pitchFamily="34" charset="0"/>
              </a:rPr>
              <a:t>Algebra I: Summer 2012</a:t>
            </a:r>
          </a:p>
          <a:p>
            <a:pPr lvl="1"/>
            <a:endParaRPr lang="en-US" smtClean="0">
              <a:latin typeface="Arial" pitchFamily="34" charset="0"/>
              <a:ea typeface="ＭＳ Ｐゴシック" pitchFamily="34" charset="-128"/>
              <a:cs typeface="Arial" pitchFamily="34" charset="0"/>
            </a:endParaRPr>
          </a:p>
          <a:p>
            <a:pPr>
              <a:buFont typeface="Arial" pitchFamily="34" charset="0"/>
              <a:buChar char="•"/>
            </a:pPr>
            <a:r>
              <a:rPr lang="en-US" smtClean="0">
                <a:latin typeface="Rockwell" pitchFamily="18" charset="0"/>
                <a:ea typeface="ＭＳ Ｐゴシック" pitchFamily="34" charset="-128"/>
                <a:cs typeface="ＭＳ Ｐゴシック" pitchFamily="34" charset="-128"/>
              </a:rPr>
              <a:t>2014-15 (if PARCC adopted by the Board of Regents)</a:t>
            </a:r>
          </a:p>
          <a:p>
            <a:pPr lvl="1"/>
            <a:r>
              <a:rPr lang="en-US" smtClean="0">
                <a:latin typeface="Arial" pitchFamily="34" charset="0"/>
                <a:ea typeface="ＭＳ Ｐゴシック" pitchFamily="34" charset="-128"/>
                <a:cs typeface="Arial" pitchFamily="34" charset="0"/>
              </a:rPr>
              <a:t>PARCC 3-11 English Language Arts &amp; Literacy: Summer 2013</a:t>
            </a:r>
          </a:p>
          <a:p>
            <a:pPr lvl="1"/>
            <a:r>
              <a:rPr lang="en-US" smtClean="0">
                <a:latin typeface="Arial" pitchFamily="34" charset="0"/>
                <a:ea typeface="ＭＳ Ｐゴシック" pitchFamily="34" charset="-128"/>
                <a:cs typeface="Arial" pitchFamily="34" charset="0"/>
              </a:rPr>
              <a:t>PARCC 3-11 Mathematics: Summer 2013</a:t>
            </a:r>
          </a:p>
        </p:txBody>
      </p:sp>
    </p:spTree>
    <p:extLst>
      <p:ext uri="{BB962C8B-B14F-4D97-AF65-F5344CB8AC3E}">
        <p14:creationId xmlns:p14="http://schemas.microsoft.com/office/powerpoint/2010/main" val="1672982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331</Words>
  <Application>Microsoft Office PowerPoint</Application>
  <PresentationFormat>On-screen Show (4:3)</PresentationFormat>
  <Paragraphs>26</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New York State Assessment Transition Plan ELA &amp; Math</vt:lpstr>
      <vt:lpstr>Common Core: Alignment of the Science &amp; Social Studies Assessments</vt:lpstr>
      <vt:lpstr>Timeline for Availability of Sample Test Items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York State Assessment Transition Plan ELA &amp; Math</dc:title>
  <dc:creator>Patrick Moses</dc:creator>
  <cp:lastModifiedBy>EVINGHAM, MELISSA</cp:lastModifiedBy>
  <cp:revision>1</cp:revision>
  <dcterms:created xsi:type="dcterms:W3CDTF">2011-11-07T17:33:09Z</dcterms:created>
  <dcterms:modified xsi:type="dcterms:W3CDTF">2013-01-30T14:39:58Z</dcterms:modified>
</cp:coreProperties>
</file>