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8" r:id="rId2"/>
    <p:sldId id="257" r:id="rId3"/>
    <p:sldId id="28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76" r:id="rId13"/>
    <p:sldId id="281" r:id="rId14"/>
    <p:sldId id="282" r:id="rId15"/>
    <p:sldId id="269" r:id="rId16"/>
    <p:sldId id="267" r:id="rId17"/>
    <p:sldId id="283" r:id="rId18"/>
    <p:sldId id="277" r:id="rId19"/>
    <p:sldId id="256" r:id="rId20"/>
    <p:sldId id="268" r:id="rId21"/>
    <p:sldId id="272" r:id="rId22"/>
    <p:sldId id="270" r:id="rId23"/>
    <p:sldId id="284" r:id="rId24"/>
    <p:sldId id="271" r:id="rId25"/>
    <p:sldId id="274" r:id="rId26"/>
  </p:sldIdLst>
  <p:sldSz cx="10080625" cy="7559675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40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42018" cy="464178"/>
          </a:xfrm>
          <a:prstGeom prst="rect">
            <a:avLst/>
          </a:prstGeom>
          <a:noFill/>
          <a:ln>
            <a:noFill/>
          </a:ln>
        </p:spPr>
        <p:txBody>
          <a:bodyPr vert="horz" wrap="square" lIns="82309" tIns="41150" rIns="82309" bIns="41150" anchor="t" anchorCtr="0" compatLnSpc="0"/>
          <a:lstStyle/>
          <a:p>
            <a:pPr defTabSz="83621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968125" y="0"/>
            <a:ext cx="3042018" cy="464178"/>
          </a:xfrm>
          <a:prstGeom prst="rect">
            <a:avLst/>
          </a:prstGeom>
          <a:noFill/>
          <a:ln>
            <a:noFill/>
          </a:ln>
        </p:spPr>
        <p:txBody>
          <a:bodyPr vert="horz" wrap="square" lIns="82309" tIns="41150" rIns="82309" bIns="41150" anchor="t" anchorCtr="0" compatLnSpc="0"/>
          <a:lstStyle/>
          <a:p>
            <a:pPr algn="r" defTabSz="83621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831791"/>
            <a:ext cx="3042018" cy="464178"/>
          </a:xfrm>
          <a:prstGeom prst="rect">
            <a:avLst/>
          </a:prstGeom>
          <a:noFill/>
          <a:ln>
            <a:noFill/>
          </a:ln>
        </p:spPr>
        <p:txBody>
          <a:bodyPr vert="horz" wrap="square" lIns="82309" tIns="41150" rIns="82309" bIns="41150" anchor="b" anchorCtr="0" compatLnSpc="0"/>
          <a:lstStyle/>
          <a:p>
            <a:pPr defTabSz="83621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968125" y="8831791"/>
            <a:ext cx="3042018" cy="464178"/>
          </a:xfrm>
          <a:prstGeom prst="rect">
            <a:avLst/>
          </a:prstGeom>
          <a:noFill/>
          <a:ln>
            <a:noFill/>
          </a:ln>
        </p:spPr>
        <p:txBody>
          <a:bodyPr vert="horz" wrap="square" lIns="82309" tIns="41150" rIns="82309" bIns="41150" anchor="b" anchorCtr="0" compatLnSpc="0"/>
          <a:lstStyle/>
          <a:p>
            <a:pPr algn="r" defTabSz="83621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EF5CA5-D3EF-4D06-8726-1955A2AC32D9}" type="slidenum">
              <a:pPr algn="r" defTabSz="836219" hangingPunct="0"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49525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6438"/>
            <a:ext cx="4646613" cy="34861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01040" y="4415621"/>
            <a:ext cx="5607998" cy="41830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42167" cy="464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3621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3967903" y="0"/>
            <a:ext cx="3042167" cy="464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3621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831580"/>
            <a:ext cx="3042167" cy="464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3621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967903" y="8831580"/>
            <a:ext cx="3042167" cy="464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3621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B78114F-AF9A-44A3-8CD4-C70BB4F6B18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9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SzPct val="45000"/>
      <a:buFont typeface="StarSymbol"/>
      <a:buChar char="●"/>
      <a:tabLst/>
      <a:defRPr lang="en-US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307777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307777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33413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307777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33413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307777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706438"/>
            <a:ext cx="4648200" cy="348615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1040" y="4415621"/>
            <a:ext cx="5607998" cy="409986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F030EB-FFF5-44A6-B761-653FBF6E67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71309D-BC7B-41DA-881F-1020908A5C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FA6F7A-9BD1-469F-96B9-39844AAD31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2070F3-ABB2-4FB2-97F8-542F2AEE4A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2F8CA0-04C3-447F-805A-A9BF4FF45D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8D383-D6D1-4F48-B3B6-6F25ABFBDD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832CC8-26C5-44D9-BAE0-A4AB7289A3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38CC9C-3AFD-4D68-BB62-26AAC35194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B2D9A2-4637-4EDE-8EE7-488DA0E83F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B5D37F-8204-4D32-ABE3-67F45416CD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B65726-35B5-45DE-9F7E-BA922932FC3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238F943-405B-4237-8078-FCF00B82C67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1pPr>
      <a:lvl2pPr marL="863998" marR="0" lvl="1" indent="-287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SzPct val="75000"/>
        <a:buFont typeface="StarSymbo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2pPr>
      <a:lvl3pPr marL="1295997" marR="0" lvl="2" indent="-215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SzPct val="45000"/>
        <a:buFont typeface="StarSymbol"/>
        <a:buChar char="●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SzPct val="75000"/>
        <a:buFont typeface="StarSymbo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eric.blodgett\Desktop\Band\Trip%20Presentation\Disney%20Corp.%20Video.VOB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VIDEO_TS\VTS_01_1.VOB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VTS_01_1.VOB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Welcome!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602644" y="1646240"/>
            <a:ext cx="8933468" cy="4989240"/>
          </a:xfrm>
        </p:spPr>
        <p:txBody>
          <a:bodyPr anchorCtr="1"/>
          <a:lstStyle/>
          <a:p>
            <a:pPr marL="107999" lvl="0" indent="0" algn="ctr">
              <a:buNone/>
            </a:pPr>
            <a:endParaRPr lang="en-US" dirty="0"/>
          </a:p>
          <a:p>
            <a:pPr marL="107999" lvl="0" indent="0" algn="ctr">
              <a:buNone/>
            </a:pPr>
            <a:r>
              <a:rPr lang="en-US" dirty="0"/>
              <a:t>Thank you for taking the time to join us tonight!</a:t>
            </a:r>
          </a:p>
          <a:p>
            <a:pPr marL="107999" lvl="0" indent="0" algn="ctr">
              <a:buNone/>
            </a:pPr>
            <a:endParaRPr lang="en-US" dirty="0"/>
          </a:p>
          <a:p>
            <a:pPr marL="107999" lvl="0" indent="0" algn="ctr">
              <a:buNone/>
            </a:pPr>
            <a:endParaRPr lang="en-US" dirty="0"/>
          </a:p>
          <a:p>
            <a:pPr marL="107999" lvl="0" indent="0" algn="ctr">
              <a:buNone/>
            </a:pPr>
            <a:r>
              <a:rPr lang="en-US" dirty="0"/>
              <a:t>You were watching a slide show of the 2011 </a:t>
            </a:r>
            <a:r>
              <a:rPr lang="en-US" dirty="0" smtClean="0"/>
              <a:t>LSHS Band Tour </a:t>
            </a:r>
            <a:r>
              <a:rPr lang="en-US" dirty="0"/>
              <a:t>to Festival Disney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426555" cy="4989597"/>
          </a:xfr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7556" y="228956"/>
            <a:ext cx="9071643" cy="1262521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Accomplishments - 2009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489923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503998" y="1828800"/>
            <a:ext cx="4525201" cy="5196297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sz="1600"/>
              <a:t>All 3 Bands Placed 1</a:t>
            </a:r>
            <a:r>
              <a:rPr lang="en-US" sz="1600" baseline="30000"/>
              <a:t>st</a:t>
            </a:r>
            <a:r>
              <a:rPr lang="en-US" sz="1600"/>
              <a:t> in their Respective Classes 		</a:t>
            </a:r>
          </a:p>
          <a:p>
            <a:pPr marL="0" lvl="0" indent="0"/>
            <a:r>
              <a:rPr lang="en-US" sz="1600"/>
              <a:t>The Wind Ensemble placed 1</a:t>
            </a:r>
            <a:r>
              <a:rPr lang="en-US" sz="1600" baseline="30000"/>
              <a:t>st</a:t>
            </a:r>
            <a:r>
              <a:rPr lang="en-US" sz="1600"/>
              <a:t> out of all groups in the festival and won the Grand Champion Trophy.</a:t>
            </a:r>
          </a:p>
          <a:p>
            <a:pPr marL="0" lvl="0" indent="0"/>
            <a:r>
              <a:rPr lang="en-US" sz="1600"/>
              <a:t>Melissa Thompson was awarded the Top Soloist award for all performers at the festival</a:t>
            </a:r>
          </a:p>
          <a:p>
            <a:pPr marL="0" lvl="0" indent="0"/>
            <a:r>
              <a:rPr lang="en-US" sz="1600"/>
              <a:t>Workshop with David Lai (musical director and conductor, Broadway show “Phantom of the Opera”.</a:t>
            </a:r>
          </a:p>
          <a:p>
            <a:pPr marL="0" lvl="0" indent="0"/>
            <a:r>
              <a:rPr lang="en-US" sz="1600"/>
              <a:t>Students were given a bird's eye few of NYC from the top of Rockefeller Center.</a:t>
            </a:r>
          </a:p>
          <a:p>
            <a:pPr marL="0" lvl="0" indent="0"/>
            <a:r>
              <a:rPr lang="en-US" sz="1600"/>
              <a:t>Students participated in a motivational seminar with Chief Dan Daly – a first responder on 9.11. </a:t>
            </a:r>
          </a:p>
          <a:p>
            <a:pPr marL="0" lvl="0" indent="0"/>
            <a:r>
              <a:rPr lang="en-US" sz="1600"/>
              <a:t>Students tour the Radio City Music Hall               </a:t>
            </a:r>
          </a:p>
          <a:p>
            <a:pPr marL="0" lvl="0" indent="0"/>
            <a:r>
              <a:rPr lang="en-US" sz="1600"/>
              <a:t>Tour of Little Airplane Studios</a:t>
            </a:r>
          </a:p>
        </p:txBody>
      </p:sp>
      <p:sp>
        <p:nvSpPr>
          <p:cNvPr id="7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5174644" y="1828800"/>
            <a:ext cx="4666265" cy="5532440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pPr marL="0" lvl="0" indent="0"/>
            <a:r>
              <a:rPr lang="en-US" sz="1500"/>
              <a:t>Students enjoy “Medieval Times” dinner show.</a:t>
            </a:r>
          </a:p>
          <a:p>
            <a:pPr marL="0" lvl="0" indent="0"/>
            <a:r>
              <a:rPr lang="en-US" sz="1500"/>
              <a:t>Students see the Lincoln Center for the Performing Arts, Metropolitan Opera, and Julliard</a:t>
            </a:r>
          </a:p>
          <a:p>
            <a:pPr marL="0" lvl="0" indent="0"/>
            <a:r>
              <a:rPr lang="en-US" sz="1500"/>
              <a:t>Students take Cruise around Manhattan Harbor – Statue of Liberty/Ellis Island</a:t>
            </a:r>
          </a:p>
          <a:p>
            <a:pPr marL="0" lvl="0" indent="0"/>
            <a:r>
              <a:rPr lang="en-US" sz="1500"/>
              <a:t>Students see the Broadway Show “Phantom of the Opera” and had a meet and greet with the stars following the show.</a:t>
            </a:r>
          </a:p>
          <a:p>
            <a:pPr marL="0" lvl="0" indent="0"/>
            <a:r>
              <a:rPr lang="en-US" sz="1500"/>
              <a:t>Students tour NYC – 4 hour</a:t>
            </a:r>
          </a:p>
          <a:p>
            <a:pPr marL="0" lvl="0" indent="0"/>
            <a:r>
              <a:rPr lang="en-US" sz="1500"/>
              <a:t>Students enjoy Time Square</a:t>
            </a:r>
          </a:p>
          <a:p>
            <a:pPr marL="0" lvl="0" indent="0"/>
            <a:r>
              <a:rPr lang="en-US" sz="1500"/>
              <a:t>Students pay respects at “Ground Zero”</a:t>
            </a:r>
          </a:p>
          <a:p>
            <a:pPr marL="0" lvl="0" indent="0"/>
            <a:r>
              <a:rPr lang="en-US" sz="1500"/>
              <a:t>Chief Daly visits our community</a:t>
            </a:r>
          </a:p>
          <a:p>
            <a:pPr marL="0" lvl="0" indent="0"/>
            <a:r>
              <a:rPr lang="en-US" sz="1500"/>
              <a:t>Town of Evans proclaims “Lake Shore High School Band Day”</a:t>
            </a:r>
          </a:p>
          <a:p>
            <a:pPr marL="0" lvl="0" indent="0"/>
            <a:r>
              <a:rPr lang="en-US" sz="1500"/>
              <a:t>5</a:t>
            </a:r>
            <a:r>
              <a:rPr lang="en-US" sz="1500" baseline="30000"/>
              <a:t>th</a:t>
            </a:r>
            <a:r>
              <a:rPr lang="en-US" sz="1500"/>
              <a:t> Professional Recording</a:t>
            </a:r>
          </a:p>
          <a:p>
            <a:pPr marL="0" lvl="0" indent="0"/>
            <a:r>
              <a:rPr lang="en-US" sz="1500"/>
              <a:t>Students represent our school and community with pride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Accomplishments - 2011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9071643" cy="5616921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sz="2000"/>
              <a:t>Festival Disney Acceptance				</a:t>
            </a:r>
          </a:p>
          <a:p>
            <a:pPr marL="0" lvl="0" indent="0"/>
            <a:r>
              <a:rPr lang="en-US" sz="2000"/>
              <a:t>Concert/Symphonic Band Places “1st in Class”</a:t>
            </a:r>
          </a:p>
          <a:p>
            <a:pPr marL="0" lvl="0" indent="0"/>
            <a:r>
              <a:rPr lang="en-US" sz="2000"/>
              <a:t>Wind Ensemble receives the “Bronze Mickey” and places 3</a:t>
            </a:r>
            <a:r>
              <a:rPr lang="en-US" sz="2000" baseline="30000"/>
              <a:t>rd</a:t>
            </a:r>
            <a:r>
              <a:rPr lang="en-US" sz="2000"/>
              <a:t> Overall out of all groups attending Nationally.</a:t>
            </a:r>
          </a:p>
          <a:p>
            <a:pPr marL="0" lvl="0" indent="0"/>
            <a:r>
              <a:rPr lang="en-US" sz="2000"/>
              <a:t>Melissa Thompson receives the top Instrumental Soloist Award out of over 5,000 students!</a:t>
            </a:r>
          </a:p>
          <a:p>
            <a:pPr marL="0" lvl="0" indent="0"/>
            <a:r>
              <a:rPr lang="en-US" sz="2000"/>
              <a:t>Students attend workshops and tour the University of Florida		</a:t>
            </a:r>
          </a:p>
          <a:p>
            <a:pPr marL="0" lvl="0" indent="0"/>
            <a:r>
              <a:rPr lang="en-US" sz="2000"/>
              <a:t>Both Bands Produce the 3</a:t>
            </a:r>
            <a:r>
              <a:rPr lang="en-US" sz="2000" baseline="30000"/>
              <a:t>rd</a:t>
            </a:r>
            <a:r>
              <a:rPr lang="en-US" sz="2000"/>
              <a:t> Disney Workshop Video to the Animated Film “The Lion King”</a:t>
            </a:r>
          </a:p>
          <a:p>
            <a:pPr marL="0" lvl="0" indent="0"/>
            <a:r>
              <a:rPr lang="en-US" sz="2000"/>
              <a:t>Students run Sectional Rehearsals at Hotel</a:t>
            </a:r>
          </a:p>
          <a:p>
            <a:pPr marL="0" lvl="0" indent="0"/>
            <a:r>
              <a:rPr lang="en-US" sz="2000"/>
              <a:t>Chaperones watch students for 24 hour bus ride (there and back:)</a:t>
            </a:r>
          </a:p>
          <a:p>
            <a:pPr marL="0" lvl="0" indent="0"/>
            <a:r>
              <a:rPr lang="en-US" sz="2000"/>
              <a:t>6</a:t>
            </a:r>
            <a:r>
              <a:rPr lang="en-US" sz="2000" baseline="30000"/>
              <a:t>th</a:t>
            </a:r>
            <a:r>
              <a:rPr lang="en-US" sz="2000"/>
              <a:t> Professional Recording</a:t>
            </a:r>
          </a:p>
          <a:p>
            <a:pPr marL="0" lvl="0" indent="0"/>
            <a:r>
              <a:rPr lang="en-US" sz="2000"/>
              <a:t>Students represent our school and community with pride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426555" cy="4989597"/>
          </a:xfr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57556" y="521665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Accomplishments - 2013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489923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503998" y="1828800"/>
            <a:ext cx="4525201" cy="5262975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sz="1700" dirty="0"/>
              <a:t>Both Bands Placed 1</a:t>
            </a:r>
            <a:r>
              <a:rPr lang="en-US" sz="1700" baseline="30000" dirty="0"/>
              <a:t>st</a:t>
            </a:r>
            <a:r>
              <a:rPr lang="en-US" sz="1700" dirty="0"/>
              <a:t> in their Respective Classes 		</a:t>
            </a:r>
          </a:p>
          <a:p>
            <a:pPr marL="0" lvl="0" indent="0"/>
            <a:r>
              <a:rPr lang="en-US" sz="1700" dirty="0"/>
              <a:t>The Wind Ensemble placed 1</a:t>
            </a:r>
            <a:r>
              <a:rPr lang="en-US" sz="1700" baseline="30000" dirty="0"/>
              <a:t>st</a:t>
            </a:r>
            <a:r>
              <a:rPr lang="en-US" sz="1700" dirty="0"/>
              <a:t> out of all groups in the festival and won the Grand Champion </a:t>
            </a:r>
            <a:r>
              <a:rPr lang="en-US" sz="1700" dirty="0" smtClean="0"/>
              <a:t>Trophy</a:t>
            </a:r>
            <a:endParaRPr lang="en-US" sz="1700" dirty="0"/>
          </a:p>
          <a:p>
            <a:pPr marL="0" lvl="0" indent="0"/>
            <a:r>
              <a:rPr lang="en-US" sz="1700" dirty="0"/>
              <a:t>Emily Gibbs was awarded the Top Soloist award for all performers at the </a:t>
            </a:r>
            <a:r>
              <a:rPr lang="en-US" sz="1700" dirty="0" smtClean="0"/>
              <a:t>festival</a:t>
            </a:r>
            <a:endParaRPr lang="en-US" sz="1700" dirty="0"/>
          </a:p>
          <a:p>
            <a:pPr marL="0" lvl="0" indent="0"/>
            <a:r>
              <a:rPr lang="en-US" sz="1700" dirty="0"/>
              <a:t>Students toured the American Museum of Natural History – Adina Williams, LS Grad!</a:t>
            </a:r>
          </a:p>
          <a:p>
            <a:pPr marL="0" lvl="0" indent="0"/>
            <a:r>
              <a:rPr lang="en-US" sz="1700" dirty="0"/>
              <a:t>Students were given a bird's eye few of NYC from the top of Rockefeller </a:t>
            </a:r>
            <a:r>
              <a:rPr lang="en-US" sz="1700" dirty="0" smtClean="0"/>
              <a:t>Center</a:t>
            </a:r>
            <a:endParaRPr lang="en-US" sz="1700" dirty="0"/>
          </a:p>
          <a:p>
            <a:pPr marL="0" lvl="0" indent="0"/>
            <a:r>
              <a:rPr lang="en-US" sz="1700" dirty="0"/>
              <a:t>Students participated in a motivational seminar with Chief Dan Daly – a first responder on </a:t>
            </a:r>
            <a:r>
              <a:rPr lang="en-US" sz="1700" dirty="0" smtClean="0"/>
              <a:t>9.11 </a:t>
            </a:r>
            <a:endParaRPr lang="en-US" sz="1700" dirty="0"/>
          </a:p>
          <a:p>
            <a:pPr marL="0" lvl="0" indent="0"/>
            <a:r>
              <a:rPr lang="en-US" sz="1700" dirty="0"/>
              <a:t>Students attend a closed rehearsal at the Jazz at Lincoln </a:t>
            </a:r>
            <a:r>
              <a:rPr lang="en-US" sz="1700" dirty="0" smtClean="0"/>
              <a:t>Center</a:t>
            </a:r>
            <a:endParaRPr lang="en-US" sz="1700" dirty="0"/>
          </a:p>
        </p:txBody>
      </p:sp>
      <p:sp>
        <p:nvSpPr>
          <p:cNvPr id="7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5174644" y="1828800"/>
            <a:ext cx="4666265" cy="5303840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pPr marL="0" lvl="0" indent="0"/>
            <a:r>
              <a:rPr lang="en-US" sz="1700" dirty="0"/>
              <a:t>Students enjoy “Medieval Times” dinner show.</a:t>
            </a:r>
          </a:p>
          <a:p>
            <a:pPr marL="0" lvl="0" indent="0"/>
            <a:r>
              <a:rPr lang="en-US" sz="1700" dirty="0"/>
              <a:t>Students see the Lincoln Center for the Performing Arts, Metropolitan Opera, and Julliard</a:t>
            </a:r>
          </a:p>
          <a:p>
            <a:pPr marL="0" lvl="0" indent="0"/>
            <a:r>
              <a:rPr lang="en-US" sz="1700" dirty="0"/>
              <a:t>Students take Cruise around Manhattan Harbor – Statue of Liberty/Ellis Island</a:t>
            </a:r>
          </a:p>
          <a:p>
            <a:pPr marL="0" lvl="0" indent="0"/>
            <a:r>
              <a:rPr lang="en-US" sz="1700" dirty="0"/>
              <a:t>Students see the Broadway Show “Phantom of the Opera” and had a meet and greet with the stars following the </a:t>
            </a:r>
            <a:r>
              <a:rPr lang="en-US" sz="1700" dirty="0" smtClean="0"/>
              <a:t>show</a:t>
            </a:r>
            <a:endParaRPr lang="en-US" sz="1700" dirty="0"/>
          </a:p>
          <a:p>
            <a:pPr marL="0" lvl="0" indent="0"/>
            <a:r>
              <a:rPr lang="en-US" sz="1700" dirty="0"/>
              <a:t>Students tour NYC – 4 hour</a:t>
            </a:r>
          </a:p>
          <a:p>
            <a:pPr marL="0" lvl="0" indent="0"/>
            <a:r>
              <a:rPr lang="en-US" sz="1700" dirty="0"/>
              <a:t>Students enjoy Time Square</a:t>
            </a:r>
          </a:p>
          <a:p>
            <a:pPr marL="0" lvl="0" indent="0"/>
            <a:r>
              <a:rPr lang="en-US" sz="1800" dirty="0"/>
              <a:t>Students tour the Radio City Music Hall</a:t>
            </a:r>
            <a:endParaRPr lang="en-US" sz="1700" dirty="0"/>
          </a:p>
          <a:p>
            <a:pPr marL="0" lvl="0" indent="0"/>
            <a:r>
              <a:rPr lang="en-US" sz="1700" dirty="0"/>
              <a:t>7</a:t>
            </a:r>
            <a:r>
              <a:rPr lang="en-US" sz="1700" baseline="30000" dirty="0"/>
              <a:t>th</a:t>
            </a:r>
            <a:r>
              <a:rPr lang="en-US" sz="1700" dirty="0"/>
              <a:t> Professional Recording</a:t>
            </a:r>
          </a:p>
          <a:p>
            <a:pPr marL="0" lvl="0" indent="0"/>
            <a:r>
              <a:rPr lang="en-US" sz="1700" dirty="0"/>
              <a:t>Students represent our school and community with pride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9253"/>
            <a:ext cx="9071643" cy="1846658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 sz="4000" b="1" dirty="0"/>
              <a:t>Why </a:t>
            </a:r>
            <a:r>
              <a:rPr lang="en-US" sz="4000" b="1" dirty="0" smtClean="0"/>
              <a:t>Disney/Universal??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A Short Presentation from </a:t>
            </a:r>
            <a:br>
              <a:rPr lang="en-US" sz="4000" b="1" dirty="0"/>
            </a:br>
            <a:r>
              <a:rPr lang="en-US" sz="4000" b="1" dirty="0"/>
              <a:t>Festival </a:t>
            </a:r>
            <a:r>
              <a:rPr lang="en-US" sz="4000" b="1" dirty="0" smtClean="0"/>
              <a:t>Disney </a:t>
            </a:r>
            <a:endParaRPr lang="en-US" sz="4000" b="1" dirty="0"/>
          </a:p>
        </p:txBody>
      </p:sp>
      <p:pic>
        <p:nvPicPr>
          <p:cNvPr id="3" name="Picture 2" descr="https://encrypted-tbn0.gstatic.com/images?q=tbn:ANd9GcQ6MBisoI0XRFBrJDgDW_fIUwSnBP3lWMec7BaS9WZ4edVpnpPsXw">
            <a:hlinkClick r:id="rId3" action="ppaction://program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113" y="2134785"/>
            <a:ext cx="7010403" cy="539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 b="1"/>
              <a:t>LSHS Bands – “Stampede”</a:t>
            </a:r>
          </a:p>
        </p:txBody>
      </p:sp>
      <p:sp>
        <p:nvSpPr>
          <p:cNvPr id="3" name="AutoShape 2" descr="Image result for image for simba and lion king"/>
          <p:cNvSpPr/>
          <p:nvPr/>
        </p:nvSpPr>
        <p:spPr>
          <a:xfrm>
            <a:off x="155576" y="-555626"/>
            <a:ext cx="1047746" cy="11715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AutoShape 4" descr="Image result for image for simba and lion king"/>
          <p:cNvSpPr/>
          <p:nvPr/>
        </p:nvSpPr>
        <p:spPr>
          <a:xfrm>
            <a:off x="307979" y="-403222"/>
            <a:ext cx="1047746" cy="11715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AutoShape 6" descr="Image result for image for simba and lion king"/>
          <p:cNvSpPr/>
          <p:nvPr/>
        </p:nvSpPr>
        <p:spPr>
          <a:xfrm>
            <a:off x="460372" y="-250829"/>
            <a:ext cx="1047746" cy="11715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AutoShape 8" descr="Image result for image for simba and lion king"/>
          <p:cNvSpPr/>
          <p:nvPr/>
        </p:nvSpPr>
        <p:spPr>
          <a:xfrm>
            <a:off x="612776" y="-98426"/>
            <a:ext cx="1047746" cy="11715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AutoShape 10" descr="Image result for image for simba and lion king"/>
          <p:cNvSpPr/>
          <p:nvPr/>
        </p:nvSpPr>
        <p:spPr>
          <a:xfrm>
            <a:off x="765179" y="53977"/>
            <a:ext cx="1047746" cy="11715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12" descr="https://encrypted-tbn0.gstatic.com/images?q=tbn:ANd9GcTiHez0vp3oZ4jHd3FNui-ezKxsAAVKnwhkfPhugKTmMeh400-p">
            <a:hlinkClick r:id="rId3" action="ppaction://program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8752" y="1798633"/>
            <a:ext cx="7010403" cy="525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 u="sng"/>
              <a:t>Approximate</a:t>
            </a:r>
            <a:r>
              <a:rPr lang="en-US"/>
              <a:t> Student Cost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503998" y="1729797"/>
            <a:ext cx="9071643" cy="5555236"/>
          </a:xfrm>
          <a:blipFill>
            <a:blip r:embed="rId3"/>
            <a:stretch>
              <a:fillRect/>
            </a:stretch>
          </a:blipFill>
        </p:spPr>
        <p:txBody>
          <a:bodyPr anchor="ctr"/>
          <a:lstStyle/>
          <a:p>
            <a:pPr lvl="0" indent="-215999" algn="ctr">
              <a:buNone/>
            </a:pPr>
            <a:r>
              <a:rPr lang="en-US" sz="8000" dirty="0"/>
              <a:t>$800 </a:t>
            </a:r>
            <a:endParaRPr lang="en-US" sz="2800" dirty="0"/>
          </a:p>
          <a:p>
            <a:pPr lvl="0" indent="-215999" algn="ctr">
              <a:buNone/>
            </a:pPr>
            <a:r>
              <a:rPr lang="en-US" dirty="0">
                <a:solidFill>
                  <a:srgbClr val="002060"/>
                </a:solidFill>
              </a:rPr>
              <a:t>We would travel April15th – 20th </a:t>
            </a:r>
            <a:endParaRPr lang="en-US" baseline="30000" dirty="0">
              <a:solidFill>
                <a:srgbClr val="002060"/>
              </a:solidFill>
            </a:endParaRPr>
          </a:p>
          <a:p>
            <a:pPr lvl="0" indent="-215999" algn="ctr">
              <a:buNone/>
            </a:pPr>
            <a:r>
              <a:rPr lang="en-US" dirty="0">
                <a:solidFill>
                  <a:srgbClr val="002060"/>
                </a:solidFill>
              </a:rPr>
              <a:t>It’s a Wed. afternoon to a Mon. </a:t>
            </a:r>
            <a:r>
              <a:rPr lang="en-US" dirty="0" smtClean="0">
                <a:solidFill>
                  <a:srgbClr val="002060"/>
                </a:solidFill>
              </a:rPr>
              <a:t>night</a:t>
            </a:r>
            <a:endParaRPr lang="en-US" dirty="0">
              <a:solidFill>
                <a:srgbClr val="002060"/>
              </a:solidFill>
            </a:endParaRPr>
          </a:p>
          <a:p>
            <a:pPr lvl="0" indent="-215999" algn="ctr">
              <a:buNone/>
            </a:pPr>
            <a:r>
              <a:rPr lang="en-US" dirty="0">
                <a:solidFill>
                  <a:srgbClr val="FF0000"/>
                </a:solidFill>
              </a:rPr>
              <a:t>Still need to seek </a:t>
            </a:r>
            <a:r>
              <a:rPr lang="en-US" dirty="0" err="1">
                <a:solidFill>
                  <a:srgbClr val="FF0000"/>
                </a:solidFill>
              </a:rPr>
              <a:t>B.O.Ed</a:t>
            </a:r>
            <a:r>
              <a:rPr lang="en-US" dirty="0">
                <a:solidFill>
                  <a:srgbClr val="FF0000"/>
                </a:solidFill>
              </a:rPr>
              <a:t> approval</a:t>
            </a:r>
          </a:p>
          <a:p>
            <a:pPr marL="673199" lvl="0" indent="-457200" algn="l"/>
            <a:r>
              <a:rPr lang="en-US" dirty="0"/>
              <a:t>Family can travel with us!  It's encouraged!  </a:t>
            </a:r>
          </a:p>
          <a:p>
            <a:pPr marL="673199" lvl="0" indent="-457200" algn="l"/>
            <a:r>
              <a:rPr lang="en-US" dirty="0"/>
              <a:t>Info on </a:t>
            </a:r>
            <a:r>
              <a:rPr lang="en-US" dirty="0" smtClean="0"/>
              <a:t>family costs </a:t>
            </a:r>
            <a:r>
              <a:rPr lang="en-US" dirty="0"/>
              <a:t>will be available very </a:t>
            </a:r>
            <a:r>
              <a:rPr lang="en-US" dirty="0" smtClean="0"/>
              <a:t>soon</a:t>
            </a:r>
            <a:endParaRPr lang="en-US" dirty="0"/>
          </a:p>
          <a:p>
            <a:pPr marL="673199" lvl="0" indent="-457200" algn="l"/>
            <a:r>
              <a:rPr lang="en-US" dirty="0"/>
              <a:t>They will be </a:t>
            </a:r>
            <a:r>
              <a:rPr lang="en-US" dirty="0" smtClean="0"/>
              <a:t>different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78579"/>
            <a:ext cx="9071643" cy="1107996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Tour Details and What's Included</a:t>
            </a:r>
            <a:br>
              <a:rPr lang="en-US"/>
            </a:br>
            <a:r>
              <a:rPr lang="en-US" sz="2800"/>
              <a:t>No matter where we go………. 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426555" cy="5698996"/>
          </a:xfrm>
          <a:solidFill>
            <a:srgbClr val="C0C0C0"/>
          </a:solidFill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en-US" sz="2400" dirty="0"/>
              <a:t>3 nights lodging at the </a:t>
            </a:r>
            <a:r>
              <a:rPr lang="en-US" sz="2400" dirty="0" smtClean="0"/>
              <a:t>Festival Resort</a:t>
            </a: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Deluxe </a:t>
            </a:r>
            <a:r>
              <a:rPr lang="en-US" sz="2400" dirty="0" smtClean="0"/>
              <a:t>Motor Coach </a:t>
            </a:r>
            <a:r>
              <a:rPr lang="en-US" sz="2400" dirty="0"/>
              <a:t>transportation for the entire length of the </a:t>
            </a:r>
            <a:r>
              <a:rPr lang="en-US" sz="2400" dirty="0" smtClean="0"/>
              <a:t>tour</a:t>
            </a:r>
            <a:endParaRPr lang="en-US" sz="2400" dirty="0"/>
          </a:p>
          <a:p>
            <a:pPr marL="0" lvl="0" indent="0">
              <a:buNone/>
            </a:pPr>
            <a:r>
              <a:rPr lang="en-US" sz="2400" dirty="0" smtClean="0"/>
              <a:t>Festival </a:t>
            </a:r>
            <a:r>
              <a:rPr lang="en-US" sz="2400" dirty="0"/>
              <a:t>Invitation and participation</a:t>
            </a:r>
          </a:p>
          <a:p>
            <a:pPr marL="0" lvl="0" indent="0">
              <a:buNone/>
            </a:pPr>
            <a:r>
              <a:rPr lang="en-US" sz="2400" dirty="0"/>
              <a:t>3 Dinners – 1 group “theme” dinner</a:t>
            </a:r>
          </a:p>
          <a:p>
            <a:pPr marL="0" lvl="0" indent="0">
              <a:buNone/>
            </a:pPr>
            <a:r>
              <a:rPr lang="en-US" sz="2400" dirty="0"/>
              <a:t>3 Breakfasts – 1 group “theme” breakfast</a:t>
            </a:r>
          </a:p>
          <a:p>
            <a:pPr marL="0" lvl="0" indent="0">
              <a:buNone/>
            </a:pPr>
            <a:r>
              <a:rPr lang="en-US" sz="2400" dirty="0"/>
              <a:t>1 Educational Workshop - “You're Instrumental”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5688363"/>
          </a:xfrm>
          <a:solidFill>
            <a:srgbClr val="C0C0C0"/>
          </a:solidFill>
        </p:spPr>
        <p:txBody>
          <a:bodyPr/>
          <a:lstStyle/>
          <a:p>
            <a:pPr marL="0" lvl="0" indent="0">
              <a:buNone/>
            </a:pPr>
            <a:r>
              <a:rPr lang="en-US" sz="2100" dirty="0"/>
              <a:t>3 day park pass</a:t>
            </a:r>
          </a:p>
          <a:p>
            <a:pPr marL="0" lvl="0" indent="0">
              <a:buNone/>
            </a:pPr>
            <a:r>
              <a:rPr lang="en-US" sz="2100" dirty="0"/>
              <a:t>Awards </a:t>
            </a:r>
            <a:r>
              <a:rPr lang="en-US" sz="2100" dirty="0" smtClean="0"/>
              <a:t>Ceremony and show</a:t>
            </a:r>
            <a:endParaRPr lang="en-US" sz="2100" dirty="0"/>
          </a:p>
          <a:p>
            <a:pPr marL="0" lvl="0" indent="0">
              <a:buNone/>
            </a:pPr>
            <a:r>
              <a:rPr lang="en-US" sz="2100" dirty="0"/>
              <a:t>Pizza/Pool Party when we arrive on the </a:t>
            </a:r>
            <a:r>
              <a:rPr lang="en-US" sz="2100" dirty="0" smtClean="0"/>
              <a:t>16th</a:t>
            </a:r>
            <a:endParaRPr lang="en-US" sz="2100" dirty="0"/>
          </a:p>
          <a:p>
            <a:pPr marL="0" lvl="0" indent="0">
              <a:buNone/>
            </a:pPr>
            <a:r>
              <a:rPr lang="en-US" sz="2100" dirty="0"/>
              <a:t>2-3 hour workshop on the way down at a respected </a:t>
            </a:r>
            <a:r>
              <a:rPr lang="en-US" sz="2100" dirty="0" smtClean="0"/>
              <a:t>university</a:t>
            </a:r>
          </a:p>
          <a:p>
            <a:pPr marL="0" lvl="0" indent="0">
              <a:buNone/>
            </a:pPr>
            <a:r>
              <a:rPr lang="en-US" sz="2100" dirty="0" smtClean="0"/>
              <a:t>Course credit if we choose Universal</a:t>
            </a:r>
            <a:endParaRPr lang="en-US" sz="2100" dirty="0"/>
          </a:p>
          <a:p>
            <a:pPr marL="0" lvl="0" indent="0">
              <a:buNone/>
            </a:pPr>
            <a:r>
              <a:rPr lang="en-US" sz="2100" dirty="0"/>
              <a:t>Lake Shore night </a:t>
            </a:r>
            <a:r>
              <a:rPr lang="en-US" sz="2100" dirty="0" smtClean="0"/>
              <a:t>security</a:t>
            </a:r>
            <a:endParaRPr lang="en-US" sz="2100" dirty="0"/>
          </a:p>
          <a:p>
            <a:pPr marL="0" lvl="0" indent="0">
              <a:buNone/>
            </a:pPr>
            <a:r>
              <a:rPr lang="en-US" sz="2100" dirty="0"/>
              <a:t>Professional </a:t>
            </a:r>
            <a:r>
              <a:rPr lang="en-US" sz="2100" dirty="0" smtClean="0"/>
              <a:t>recording</a:t>
            </a:r>
            <a:endParaRPr lang="en-US" sz="2100" dirty="0"/>
          </a:p>
          <a:p>
            <a:pPr marL="0" lvl="0" indent="0">
              <a:buNone/>
            </a:pPr>
            <a:r>
              <a:rPr lang="en-US" sz="2100" dirty="0"/>
              <a:t>Illuminations Light Show</a:t>
            </a:r>
          </a:p>
          <a:p>
            <a:pPr marL="0" lvl="0" indent="0">
              <a:buNone/>
            </a:pPr>
            <a:r>
              <a:rPr lang="en-US" sz="2100" dirty="0"/>
              <a:t>Matching Travel Apparel</a:t>
            </a:r>
          </a:p>
          <a:p>
            <a:pPr marL="0" lvl="0" indent="0">
              <a:buNone/>
            </a:pPr>
            <a:r>
              <a:rPr lang="en-US" sz="2100" dirty="0"/>
              <a:t>Some food and refreshments for the long bus rides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How would the financials work?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503998" y="1729797"/>
            <a:ext cx="9071643" cy="5555236"/>
          </a:xfrm>
          <a:blipFill>
            <a:blip r:embed="rId3"/>
            <a:stretch>
              <a:fillRect/>
            </a:stretch>
          </a:blipFill>
        </p:spPr>
        <p:txBody>
          <a:bodyPr anchor="ctr"/>
          <a:lstStyle/>
          <a:p>
            <a:pPr lvl="0" indent="-215999" algn="ctr">
              <a:buNone/>
            </a:pPr>
            <a:r>
              <a:rPr lang="en-US" sz="4800" dirty="0"/>
              <a:t>Payment Plan</a:t>
            </a:r>
          </a:p>
          <a:p>
            <a:pPr lvl="0" indent="-215999" algn="l">
              <a:buNone/>
            </a:pPr>
            <a:r>
              <a:rPr lang="en-US" dirty="0"/>
              <a:t>Deposit #1, </a:t>
            </a:r>
            <a:r>
              <a:rPr lang="en-US" dirty="0">
                <a:solidFill>
                  <a:srgbClr val="FF0000"/>
                </a:solidFill>
              </a:rPr>
              <a:t>$100 </a:t>
            </a:r>
            <a:r>
              <a:rPr lang="en-US" dirty="0"/>
              <a:t>– October 1</a:t>
            </a:r>
            <a:r>
              <a:rPr lang="en-US" baseline="30000" dirty="0"/>
              <a:t>st</a:t>
            </a:r>
            <a:r>
              <a:rPr lang="en-US" dirty="0"/>
              <a:t> – </a:t>
            </a:r>
          </a:p>
          <a:p>
            <a:pPr lvl="0" indent="-215999" algn="l">
              <a:buNone/>
            </a:pPr>
            <a:r>
              <a:rPr lang="en-US" sz="2000" dirty="0"/>
              <a:t>			Check or Money Order ONLY – </a:t>
            </a:r>
            <a:r>
              <a:rPr lang="en-US" sz="2000" u="sng" dirty="0"/>
              <a:t>NO FUND RAISING </a:t>
            </a:r>
            <a:r>
              <a:rPr lang="en-US" sz="2000" dirty="0"/>
              <a:t>Dollars</a:t>
            </a:r>
            <a:endParaRPr lang="en-US" sz="2000" baseline="30000" dirty="0"/>
          </a:p>
          <a:p>
            <a:pPr lvl="0" indent="-215999" algn="l">
              <a:buNone/>
            </a:pPr>
            <a:r>
              <a:rPr lang="en-US" dirty="0"/>
              <a:t>Deposit #2, </a:t>
            </a:r>
            <a:r>
              <a:rPr lang="en-US" dirty="0">
                <a:solidFill>
                  <a:srgbClr val="FF0000"/>
                </a:solidFill>
              </a:rPr>
              <a:t>$250 </a:t>
            </a:r>
            <a:r>
              <a:rPr lang="en-US" dirty="0"/>
              <a:t>- December 1</a:t>
            </a:r>
            <a:r>
              <a:rPr lang="en-US" baseline="30000" dirty="0"/>
              <a:t>st</a:t>
            </a:r>
          </a:p>
          <a:p>
            <a:pPr lvl="0" indent="-215999" algn="l">
              <a:buNone/>
            </a:pPr>
            <a:r>
              <a:rPr lang="en-US" dirty="0"/>
              <a:t>Deposit #3, </a:t>
            </a:r>
            <a:r>
              <a:rPr lang="en-US" dirty="0">
                <a:solidFill>
                  <a:srgbClr val="FF0000"/>
                </a:solidFill>
              </a:rPr>
              <a:t>$250 </a:t>
            </a:r>
            <a:r>
              <a:rPr lang="en-US" dirty="0"/>
              <a:t>– February 2</a:t>
            </a:r>
            <a:r>
              <a:rPr lang="en-US" baseline="30000" dirty="0"/>
              <a:t>nd</a:t>
            </a:r>
          </a:p>
          <a:p>
            <a:pPr lvl="0" indent="-215999" algn="l">
              <a:buNone/>
            </a:pPr>
            <a:r>
              <a:rPr lang="en-US" dirty="0"/>
              <a:t>Deposit #4, </a:t>
            </a:r>
            <a:r>
              <a:rPr lang="en-US" dirty="0">
                <a:solidFill>
                  <a:srgbClr val="FF0000"/>
                </a:solidFill>
              </a:rPr>
              <a:t>remaining balance</a:t>
            </a:r>
            <a:r>
              <a:rPr lang="en-US" dirty="0"/>
              <a:t> – March </a:t>
            </a: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endParaRPr lang="en-US" baseline="30000" dirty="0"/>
          </a:p>
          <a:p>
            <a:pPr lvl="0" indent="-215999" algn="ctr">
              <a:buNone/>
            </a:pPr>
            <a:r>
              <a:rPr lang="en-US" sz="2800" dirty="0"/>
              <a:t>These dates are educated guesses as we haven’t officially booked with travel coordinator.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23FF23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Our Boosters and Student Officers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426555" cy="4899236"/>
          </a:xfrm>
          <a:solidFill>
            <a:srgbClr val="E6E6E6"/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i="1" u="sng"/>
              <a:t>Boosters Officers</a:t>
            </a:r>
            <a:endParaRPr lang="en-US"/>
          </a:p>
          <a:p>
            <a:pPr marL="0" lvl="0" indent="0" algn="l">
              <a:buNone/>
            </a:pPr>
            <a:r>
              <a:rPr lang="en-US" sz="2400"/>
              <a:t>President – 	Joe Venezia	</a:t>
            </a:r>
          </a:p>
          <a:p>
            <a:pPr marL="0" lvl="0" indent="0" algn="l">
              <a:buNone/>
            </a:pPr>
            <a:r>
              <a:rPr lang="en-US" sz="2400"/>
              <a:t>Vice President – Frank Vail</a:t>
            </a:r>
          </a:p>
          <a:p>
            <a:pPr marL="0" lvl="0" indent="0" algn="l">
              <a:buNone/>
            </a:pPr>
            <a:r>
              <a:rPr lang="en-US" sz="2400"/>
              <a:t>Treasurer – 	Sharron Matthews</a:t>
            </a:r>
          </a:p>
          <a:p>
            <a:pPr marL="0" lvl="0" indent="0" algn="l">
              <a:buNone/>
            </a:pPr>
            <a:r>
              <a:rPr lang="en-US" sz="2400"/>
              <a:t>Secretary – 	Rayann Wheeler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4989963"/>
          </a:xfrm>
          <a:solidFill>
            <a:srgbClr val="E6E6E6"/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i="1" u="sng"/>
              <a:t>Student Officers</a:t>
            </a:r>
            <a:endParaRPr lang="en-US" sz="2400"/>
          </a:p>
          <a:p>
            <a:pPr marL="0" lvl="0" indent="0">
              <a:buNone/>
            </a:pPr>
            <a:r>
              <a:rPr lang="en-US" sz="2400"/>
              <a:t>President – 	Jared Himes	</a:t>
            </a:r>
          </a:p>
          <a:p>
            <a:pPr marL="0" lvl="0" indent="0">
              <a:buNone/>
            </a:pPr>
            <a:r>
              <a:rPr lang="en-US" sz="2400"/>
              <a:t>Vice President – Jenna Roth</a:t>
            </a:r>
          </a:p>
          <a:p>
            <a:pPr marL="0" lvl="0" indent="0">
              <a:buNone/>
            </a:pPr>
            <a:r>
              <a:rPr lang="en-US" sz="2400"/>
              <a:t>Treasurer – Katy Hechtel</a:t>
            </a:r>
          </a:p>
          <a:p>
            <a:pPr marL="0" lvl="0" indent="0">
              <a:buNone/>
            </a:pPr>
            <a:r>
              <a:rPr lang="en-US" sz="2400"/>
              <a:t>Secretaries – </a:t>
            </a:r>
          </a:p>
          <a:p>
            <a:pPr marL="0" lvl="0" indent="0">
              <a:buNone/>
            </a:pPr>
            <a:r>
              <a:rPr lang="en-US" sz="2400"/>
              <a:t>     Recording – Maddie Vail</a:t>
            </a:r>
          </a:p>
          <a:p>
            <a:pPr marL="0" lvl="0" indent="0">
              <a:buNone/>
            </a:pPr>
            <a:r>
              <a:rPr lang="en-US" sz="2400"/>
              <a:t>     Corresponding – Erin Atwood	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23FF23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Can We Do This Again??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426555" cy="4899236"/>
          </a:xfrm>
          <a:solidFill>
            <a:srgbClr val="E6E6E6"/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b="1" dirty="0"/>
              <a:t>Get Involved!</a:t>
            </a:r>
          </a:p>
          <a:p>
            <a:pPr marL="0" lvl="0" indent="0" algn="ctr">
              <a:buNone/>
            </a:pPr>
            <a:r>
              <a:rPr lang="en-US" b="1" dirty="0"/>
              <a:t>How?</a:t>
            </a:r>
            <a:endParaRPr lang="en-US" dirty="0"/>
          </a:p>
          <a:p>
            <a:pPr marL="0" lvl="0" indent="0" algn="l"/>
            <a:r>
              <a:rPr lang="en-US" sz="2400" dirty="0"/>
              <a:t>Boosters’ Meetings every first </a:t>
            </a:r>
            <a:r>
              <a:rPr lang="en-US" sz="2400" dirty="0" smtClean="0"/>
              <a:t>week </a:t>
            </a:r>
            <a:r>
              <a:rPr lang="en-US" sz="2400" dirty="0"/>
              <a:t>of the month</a:t>
            </a:r>
            <a:r>
              <a:rPr lang="en-US" sz="2400" dirty="0" smtClean="0"/>
              <a:t>.</a:t>
            </a:r>
            <a:r>
              <a:rPr lang="en-US" sz="2400" dirty="0"/>
              <a:t>	</a:t>
            </a:r>
          </a:p>
          <a:p>
            <a:pPr marL="0" lvl="0" indent="0" algn="l"/>
            <a:r>
              <a:rPr lang="en-US" sz="2400" dirty="0"/>
              <a:t>Chair a Committee</a:t>
            </a:r>
          </a:p>
          <a:p>
            <a:pPr marL="0" lvl="0" indent="0" algn="l"/>
            <a:r>
              <a:rPr lang="en-US" sz="2400" dirty="0"/>
              <a:t>Be on the Phone Tree</a:t>
            </a:r>
          </a:p>
          <a:p>
            <a:pPr marL="0" lvl="0" indent="0" algn="l"/>
            <a:r>
              <a:rPr lang="en-US" sz="2400" dirty="0"/>
              <a:t>Help with a Fund Raiser</a:t>
            </a:r>
          </a:p>
          <a:p>
            <a:pPr marL="0" lvl="0" indent="0" algn="l"/>
            <a:r>
              <a:rPr lang="en-US" sz="2400" dirty="0"/>
              <a:t>Help with a School Event</a:t>
            </a:r>
          </a:p>
          <a:p>
            <a:pPr marL="0" lvl="0" indent="0" algn="l"/>
            <a:r>
              <a:rPr lang="en-US" sz="2400" dirty="0"/>
              <a:t>Fund Raise for a family in need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5515989"/>
          </a:xfrm>
          <a:solidFill>
            <a:srgbClr val="E6E6E6"/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b="1" u="sng" dirty="0"/>
              <a:t>Fund Raisers this year</a:t>
            </a:r>
            <a:endParaRPr lang="en-US" sz="2400" u="sng" dirty="0"/>
          </a:p>
          <a:p>
            <a:pPr marL="0" lvl="0" indent="0">
              <a:buNone/>
            </a:pPr>
            <a:r>
              <a:rPr lang="en-US" sz="2400" dirty="0">
                <a:solidFill>
                  <a:srgbClr val="E46C0A"/>
                </a:solidFill>
              </a:rPr>
              <a:t>September – Pizza Sale (Joey V’s), </a:t>
            </a:r>
            <a:r>
              <a:rPr lang="en-US" sz="2400" dirty="0" smtClean="0">
                <a:solidFill>
                  <a:srgbClr val="E46C0A"/>
                </a:solidFill>
              </a:rPr>
              <a:t>50% </a:t>
            </a:r>
            <a:r>
              <a:rPr lang="en-US" sz="2400" dirty="0">
                <a:solidFill>
                  <a:srgbClr val="E46C0A"/>
                </a:solidFill>
              </a:rPr>
              <a:t>profit</a:t>
            </a:r>
            <a:r>
              <a:rPr lang="en-US" sz="2400" dirty="0"/>
              <a:t>	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FFC000"/>
                </a:solidFill>
              </a:rPr>
              <a:t>October – Pie Sale, 35% profit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December – “Holiday Bonanza”, 90% profit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February – Returnable Can &amp; Bottle Drive, 95% profit</a:t>
            </a:r>
          </a:p>
          <a:p>
            <a:pPr marL="0" lv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February/March </a:t>
            </a:r>
            <a:r>
              <a:rPr lang="en-US" sz="2400" dirty="0">
                <a:solidFill>
                  <a:srgbClr val="00B050"/>
                </a:solidFill>
              </a:rPr>
              <a:t>- Pizza </a:t>
            </a:r>
            <a:r>
              <a:rPr lang="en-US" sz="2400" dirty="0" smtClean="0">
                <a:solidFill>
                  <a:srgbClr val="00B050"/>
                </a:solidFill>
              </a:rPr>
              <a:t>Sale, 50-66</a:t>
            </a:r>
            <a:r>
              <a:rPr lang="en-US" sz="2400" dirty="0">
                <a:solidFill>
                  <a:srgbClr val="00B050"/>
                </a:solidFill>
              </a:rPr>
              <a:t>% profit</a:t>
            </a:r>
            <a:r>
              <a:rPr lang="en-US" sz="2400" dirty="0"/>
              <a:t>	</a:t>
            </a:r>
          </a:p>
          <a:p>
            <a:pPr marL="0" lvl="0" indent="0">
              <a:buNone/>
            </a:pPr>
            <a:r>
              <a:rPr lang="en-US" sz="2400" dirty="0"/>
              <a:t>May – </a:t>
            </a:r>
            <a:r>
              <a:rPr lang="en-US" sz="2400" dirty="0" err="1"/>
              <a:t>Chix</a:t>
            </a:r>
            <a:r>
              <a:rPr lang="en-US" sz="2400" dirty="0"/>
              <a:t> BBQ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23FF23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LSHS Band's History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74044" y="1828800"/>
            <a:ext cx="4426555" cy="5329664"/>
          </a:xfrm>
          <a:gradFill>
            <a:gsLst>
              <a:gs pos="0">
                <a:srgbClr val="000000"/>
              </a:gs>
              <a:gs pos="100000">
                <a:srgbClr val="008000"/>
              </a:gs>
            </a:gsLst>
            <a:path path="circle">
              <a:fillToRect l="65000" t="30000" r="35000" b="7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dirty="0">
                <a:solidFill>
                  <a:srgbClr val="FFFFFF"/>
                </a:solidFill>
              </a:rPr>
              <a:t>Family Atmosphere</a:t>
            </a:r>
          </a:p>
          <a:p>
            <a:pPr marL="0" lvl="0" indent="0"/>
            <a:r>
              <a:rPr lang="en-US" dirty="0">
                <a:solidFill>
                  <a:srgbClr val="FFFFFF"/>
                </a:solidFill>
              </a:rPr>
              <a:t>Student Participation</a:t>
            </a:r>
          </a:p>
          <a:p>
            <a:pPr marL="0" lvl="0" indent="0"/>
            <a:r>
              <a:rPr lang="en-US" dirty="0">
                <a:solidFill>
                  <a:srgbClr val="FFFFFF"/>
                </a:solidFill>
              </a:rPr>
              <a:t>Parent Participation</a:t>
            </a:r>
          </a:p>
          <a:p>
            <a:pPr marL="0" lvl="0" indent="0"/>
            <a:r>
              <a:rPr lang="en-US" dirty="0">
                <a:solidFill>
                  <a:srgbClr val="FFFFFF"/>
                </a:solidFill>
              </a:rPr>
              <a:t>School and Community Recognition</a:t>
            </a:r>
          </a:p>
          <a:p>
            <a:pPr marL="0" lvl="0" indent="0"/>
            <a:r>
              <a:rPr lang="en-US" dirty="0">
                <a:solidFill>
                  <a:srgbClr val="FFFFFF"/>
                </a:solidFill>
              </a:rPr>
              <a:t>State and National Rankings and </a:t>
            </a:r>
            <a:r>
              <a:rPr lang="en-US" dirty="0" smtClean="0">
                <a:solidFill>
                  <a:srgbClr val="FFFFFF"/>
                </a:solidFill>
              </a:rPr>
              <a:t>Publications</a:t>
            </a:r>
          </a:p>
          <a:p>
            <a:pPr marL="0" lvl="0" indent="0"/>
            <a:r>
              <a:rPr lang="en-US" dirty="0" smtClean="0">
                <a:solidFill>
                  <a:srgbClr val="FFFFFF"/>
                </a:solidFill>
              </a:rPr>
              <a:t>Tour every 2 years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9200" y="2468880"/>
            <a:ext cx="4643277" cy="393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09" y="27464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It’s VERY possible…….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68309" y="1189040"/>
            <a:ext cx="9032114" cy="6237605"/>
          </a:xfrm>
          <a:gradFill>
            <a:gsLst>
              <a:gs pos="0">
                <a:srgbClr val="FFFFFF"/>
              </a:gs>
              <a:gs pos="100000">
                <a:srgbClr val="E6FF00"/>
              </a:gs>
            </a:gsLst>
            <a:path path="rect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en-US" sz="2800" dirty="0"/>
              <a:t>An example of how much to sell to achieve the goal if starting at a zero account balance…………………..…..</a:t>
            </a:r>
          </a:p>
          <a:p>
            <a:pPr marL="0" lvl="0" indent="0">
              <a:buNone/>
            </a:pPr>
            <a:r>
              <a:rPr lang="en-US" dirty="0"/>
              <a:t>Initial </a:t>
            </a:r>
            <a:r>
              <a:rPr lang="en-US" smtClean="0"/>
              <a:t>Deposit </a:t>
            </a:r>
            <a:r>
              <a:rPr lang="en-US" sz="2400" smtClean="0"/>
              <a:t>(check or $ order, </a:t>
            </a:r>
            <a:r>
              <a:rPr lang="en-US" sz="2400" dirty="0" smtClean="0"/>
              <a:t>non refundable)</a:t>
            </a:r>
            <a:r>
              <a:rPr lang="en-US" dirty="0"/>
              <a:t>	</a:t>
            </a:r>
            <a:r>
              <a:rPr lang="en-US" dirty="0" smtClean="0"/>
              <a:t>$</a:t>
            </a:r>
            <a:r>
              <a:rPr lang="en-US" dirty="0"/>
              <a:t>100</a:t>
            </a:r>
          </a:p>
          <a:p>
            <a:pPr marL="0" lvl="0" indent="0">
              <a:buNone/>
            </a:pPr>
            <a:r>
              <a:rPr lang="en-US" dirty="0"/>
              <a:t>September - 	</a:t>
            </a:r>
            <a:r>
              <a:rPr lang="en-US" sz="2400" dirty="0"/>
              <a:t>25 pizza tickets @ </a:t>
            </a:r>
            <a:r>
              <a:rPr lang="en-US" sz="2400" dirty="0" smtClean="0"/>
              <a:t>$6 </a:t>
            </a:r>
            <a:r>
              <a:rPr lang="en-US" sz="2400" dirty="0"/>
              <a:t>profit - 	</a:t>
            </a:r>
            <a:r>
              <a:rPr lang="en-US" dirty="0" smtClean="0"/>
              <a:t>$</a:t>
            </a:r>
            <a:r>
              <a:rPr lang="en-US" dirty="0"/>
              <a:t>1</a:t>
            </a:r>
            <a:r>
              <a:rPr lang="en-US" dirty="0" smtClean="0"/>
              <a:t>50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October - 		</a:t>
            </a:r>
            <a:r>
              <a:rPr lang="en-US" sz="2400" dirty="0"/>
              <a:t>15 pies @ approx. $6.50 profit - 	</a:t>
            </a:r>
            <a:r>
              <a:rPr lang="en-US" dirty="0"/>
              <a:t>$97.50</a:t>
            </a:r>
          </a:p>
          <a:p>
            <a:pPr marL="0" lvl="0" indent="0">
              <a:buNone/>
            </a:pPr>
            <a:r>
              <a:rPr lang="en-US" dirty="0"/>
              <a:t>December - 	</a:t>
            </a:r>
            <a:r>
              <a:rPr lang="en-US" sz="2400" dirty="0"/>
              <a:t>25 tickets @ $4.50 profit - 		</a:t>
            </a:r>
            <a:r>
              <a:rPr lang="en-US" dirty="0"/>
              <a:t>$112.50</a:t>
            </a:r>
          </a:p>
          <a:p>
            <a:pPr marL="0" lvl="0" indent="0">
              <a:buNone/>
            </a:pPr>
            <a:r>
              <a:rPr lang="en-US" dirty="0"/>
              <a:t>February - </a:t>
            </a:r>
            <a:r>
              <a:rPr lang="en-US" sz="2400" dirty="0"/>
              <a:t>	participate in drive - 		</a:t>
            </a:r>
            <a:r>
              <a:rPr lang="en-US" dirty="0" smtClean="0"/>
              <a:t>$30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Feb./March </a:t>
            </a:r>
            <a:r>
              <a:rPr lang="en-US" dirty="0"/>
              <a:t>- </a:t>
            </a:r>
            <a:r>
              <a:rPr lang="en-US" sz="2400" dirty="0"/>
              <a:t>	</a:t>
            </a:r>
            <a:r>
              <a:rPr lang="en-US" sz="2400" dirty="0" smtClean="0"/>
              <a:t>25 </a:t>
            </a:r>
            <a:r>
              <a:rPr lang="en-US" sz="2400" dirty="0"/>
              <a:t>pizza tickets - 			</a:t>
            </a:r>
            <a:r>
              <a:rPr lang="en-US" dirty="0"/>
              <a:t>$200</a:t>
            </a:r>
          </a:p>
          <a:p>
            <a:pPr marL="0" lvl="0" indent="0">
              <a:buNone/>
            </a:pPr>
            <a:r>
              <a:rPr lang="en-US" dirty="0"/>
              <a:t>Misc. from other sources - 			</a:t>
            </a:r>
            <a:r>
              <a:rPr lang="en-US" u="sng" dirty="0" smtClean="0"/>
              <a:t>$110___</a:t>
            </a:r>
            <a:endParaRPr lang="en-US" u="sng" dirty="0"/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sz="2400" dirty="0"/>
              <a:t>(b-day, grandparents, lottery </a:t>
            </a:r>
            <a:r>
              <a:rPr lang="en-US" sz="2400" dirty="0">
                <a:latin typeface="Wingdings" pitchFamily="2"/>
              </a:rPr>
              <a:t></a:t>
            </a:r>
            <a:r>
              <a:rPr lang="en-US" sz="2400" dirty="0"/>
              <a:t>)</a:t>
            </a:r>
            <a:r>
              <a:rPr lang="en-US" dirty="0"/>
              <a:t>			$800.00</a:t>
            </a:r>
            <a:r>
              <a:rPr lang="en-US" u="sng" dirty="0"/>
              <a:t>   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Individual Student Accounts</a:t>
            </a:r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03998" y="2103440"/>
            <a:ext cx="9071643" cy="4910803"/>
          </a:xfrm>
          <a:solidFill>
            <a:srgbClr val="C0C0C0"/>
          </a:solidFill>
        </p:spPr>
        <p:txBody>
          <a:bodyPr/>
          <a:lstStyle/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dirty="0"/>
              <a:t>Every student has a chance to fund </a:t>
            </a:r>
            <a:r>
              <a:rPr lang="en-US" dirty="0" smtClean="0"/>
              <a:t>raise!!</a:t>
            </a:r>
            <a:endParaRPr lang="en-US" dirty="0"/>
          </a:p>
          <a:p>
            <a:pPr marL="0" lvl="0" indent="0" algn="ctr">
              <a:buNone/>
            </a:pPr>
            <a:r>
              <a:rPr lang="en-US" dirty="0"/>
              <a:t>All of the money that is raised by each student is kept track of </a:t>
            </a:r>
            <a:r>
              <a:rPr lang="en-US" dirty="0" smtClean="0"/>
              <a:t>individually!!</a:t>
            </a:r>
          </a:p>
          <a:p>
            <a:pPr marL="0" lvl="0" indent="0" algn="ctr">
              <a:buNone/>
            </a:pPr>
            <a:r>
              <a:rPr lang="en-US" dirty="0" smtClean="0"/>
              <a:t>………..to the penny!!</a:t>
            </a:r>
          </a:p>
          <a:p>
            <a:pPr marL="0" lvl="0" indent="0" algn="ctr">
              <a:buNone/>
            </a:pPr>
            <a:r>
              <a:rPr lang="en-US" sz="2800" dirty="0" smtClean="0"/>
              <a:t>Student account sheets are hung in the band room and payment mailings will also include the account balance (see us after to check your current balance)</a:t>
            </a:r>
            <a:endParaRPr lang="en-US" sz="2800" dirty="0"/>
          </a:p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78585"/>
            <a:ext cx="9071643" cy="1107996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 dirty="0"/>
              <a:t>Boosters’ </a:t>
            </a:r>
            <a:r>
              <a:rPr lang="en-US" dirty="0" smtClean="0"/>
              <a:t>Meetings</a:t>
            </a:r>
            <a:br>
              <a:rPr lang="en-US" dirty="0" smtClean="0"/>
            </a:br>
            <a:r>
              <a:rPr lang="en-US" sz="2800" dirty="0" smtClean="0"/>
              <a:t>(*anticipated)</a:t>
            </a:r>
            <a:endParaRPr lang="en-US" sz="2800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44516" y="1646240"/>
            <a:ext cx="8991596" cy="5638803"/>
          </a:xfr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anchorCtr="1"/>
          <a:lstStyle/>
          <a:p>
            <a:pPr marL="107999" lvl="0" indent="0" algn="ctr">
              <a:buNone/>
            </a:pPr>
            <a:r>
              <a:rPr lang="en-US" sz="2800" b="1" dirty="0"/>
              <a:t>Thursday, September 11</a:t>
            </a:r>
            <a:r>
              <a:rPr lang="en-US" sz="2800" b="1" baseline="30000" dirty="0"/>
              <a:t>th</a:t>
            </a:r>
            <a:endParaRPr lang="en-US" sz="2800" b="1" dirty="0"/>
          </a:p>
          <a:p>
            <a:pPr marL="107999" lvl="0" indent="0" algn="ctr">
              <a:buNone/>
            </a:pPr>
            <a:r>
              <a:rPr lang="en-US" sz="2800" b="1" dirty="0"/>
              <a:t>Wednesday, October 1</a:t>
            </a:r>
            <a:r>
              <a:rPr lang="en-US" sz="2800" b="1" baseline="30000" dirty="0"/>
              <a:t>st</a:t>
            </a:r>
            <a:endParaRPr lang="en-US" sz="2800" b="1" dirty="0"/>
          </a:p>
          <a:p>
            <a:pPr marL="107999" lvl="0" indent="0" algn="ctr">
              <a:buNone/>
            </a:pPr>
            <a:r>
              <a:rPr lang="en-US" sz="2800" dirty="0"/>
              <a:t>Wednesday, November </a:t>
            </a:r>
            <a:r>
              <a:rPr lang="en-US" sz="2800" dirty="0" smtClean="0"/>
              <a:t>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*</a:t>
            </a:r>
            <a:endParaRPr lang="en-US" sz="2800" dirty="0"/>
          </a:p>
          <a:p>
            <a:pPr marL="107999" lvl="0" indent="0" algn="ctr">
              <a:buNone/>
            </a:pPr>
            <a:r>
              <a:rPr lang="en-US" sz="2800" dirty="0"/>
              <a:t>Wednesday, December </a:t>
            </a:r>
            <a:r>
              <a:rPr lang="en-US" sz="2800" dirty="0" smtClean="0"/>
              <a:t>3</a:t>
            </a:r>
            <a:r>
              <a:rPr lang="en-US" sz="2800" baseline="30000" dirty="0" smtClean="0"/>
              <a:t>rd *</a:t>
            </a:r>
            <a:endParaRPr lang="en-US" sz="2800" dirty="0"/>
          </a:p>
          <a:p>
            <a:pPr marL="107999" lvl="0" indent="0" algn="ctr">
              <a:buNone/>
            </a:pPr>
            <a:r>
              <a:rPr lang="en-US" sz="2800" dirty="0"/>
              <a:t>Wednesday, January </a:t>
            </a:r>
            <a:r>
              <a:rPr lang="en-US" sz="2800" dirty="0" smtClean="0"/>
              <a:t>7</a:t>
            </a:r>
            <a:r>
              <a:rPr lang="en-US" sz="2800" baseline="30000" dirty="0" smtClean="0"/>
              <a:t>th *</a:t>
            </a:r>
            <a:endParaRPr lang="en-US" sz="2800" dirty="0"/>
          </a:p>
          <a:p>
            <a:pPr marL="107999" lvl="0" indent="0" algn="ctr">
              <a:buNone/>
            </a:pPr>
            <a:r>
              <a:rPr lang="en-US" sz="2800" dirty="0"/>
              <a:t>Wednesday, February </a:t>
            </a:r>
            <a:r>
              <a:rPr lang="en-US" sz="2800" dirty="0" smtClean="0"/>
              <a:t>4</a:t>
            </a:r>
            <a:r>
              <a:rPr lang="en-US" sz="2800" baseline="30000" dirty="0" smtClean="0"/>
              <a:t>th *</a:t>
            </a:r>
            <a:endParaRPr lang="en-US" sz="2800" dirty="0"/>
          </a:p>
          <a:p>
            <a:pPr marL="107999" lvl="0" indent="0" algn="ctr">
              <a:buNone/>
            </a:pPr>
            <a:r>
              <a:rPr lang="en-US" sz="2800" dirty="0"/>
              <a:t>Wednesday, March </a:t>
            </a:r>
            <a:r>
              <a:rPr lang="en-US" sz="2800" dirty="0" smtClean="0"/>
              <a:t>4</a:t>
            </a:r>
            <a:r>
              <a:rPr lang="en-US" sz="2800" baseline="30000" dirty="0" smtClean="0"/>
              <a:t>th *</a:t>
            </a:r>
            <a:endParaRPr lang="en-US" sz="2800" dirty="0"/>
          </a:p>
          <a:p>
            <a:pPr marL="107999" lvl="0" indent="0" algn="ctr">
              <a:buNone/>
            </a:pPr>
            <a:r>
              <a:rPr lang="en-US" sz="2800" dirty="0"/>
              <a:t>Wednesday, April </a:t>
            </a:r>
            <a:r>
              <a:rPr lang="en-US" sz="2800" dirty="0" smtClean="0"/>
              <a:t>8</a:t>
            </a:r>
            <a:r>
              <a:rPr lang="en-US" sz="2800" baseline="30000" dirty="0" smtClean="0"/>
              <a:t>th *</a:t>
            </a:r>
            <a:endParaRPr lang="en-US" sz="2800" dirty="0"/>
          </a:p>
          <a:p>
            <a:pPr marL="107999" lvl="0" indent="0" algn="ctr">
              <a:buNone/>
            </a:pPr>
            <a:r>
              <a:rPr lang="en-US" sz="2800" dirty="0"/>
              <a:t>Wednesday, May 6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r>
              <a:rPr lang="en-US" sz="2800" dirty="0" smtClean="0"/>
              <a:t> *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You MUST have some questions!</a:t>
            </a:r>
          </a:p>
        </p:txBody>
      </p:sp>
      <p:sp>
        <p:nvSpPr>
          <p:cNvPr id="3" name="AutoShape 2" descr="data:image/jpeg;base64,/9j/4AAQSkZJRgABAQAAAQABAAD/2wCEAAkGBhQPERUUEBQUFBUVFBQUFBgUFBISFRUXFhQVFRYVFRMXGyYeFxkjGRIVHy8gIycpLCwsFx4xNTEqNSYrLCkBCQoKDgwOGg8PGiwkHyUsKSkqLzUqLCwqLDIsLywsLCksLCwsLCwvLC0sLCwsLCwsKS0sKSwsLCwpLCwsLS0sLP/AABEIAOUA3AMBIgACEQEDEQH/xAAbAAEAAQUBAAAAAAAAAAAAAAAABgIDBAUHAf/EAE0QAAEDAgMEBgQJBgsJAAAAAAEAAgMEEQUSIQYxQVEHEyJhcYEUMpGhFSMzQlKCkrHBJGJjcqLwFhc0NUNEU4Oy0dNFZHOTo8PS4fH/xAAaAQEAAwEBAQAAAAAAAAAAAAAAAgMEAQUG/8QAMREAAgECBQIDBgYDAAAAAAAAAAECAxEEEiExQQVRE2FxIjJSkaHwI0KBscHRFTPh/9oADAMBAAIRAxEAPwDuKIiAIqJpmsaXPIa0C5JNgPEqPOxeatJbRjq4r2dO8b+6Jp3+P3Ljdi+lQlUu9kt29l99lqbLGMajp2kOfZ7hZjWjO8k7iGDfqqMAxn0hrg8ZZYzllbuseYHIrXSwwYaAQ0zVEmjbnNLI49/zW+HvWvq6Weje2tkOZzjaoY0ANaw2DQOdrDXnZVuTTPQhhqU6eWO791vTM+yXbi7e9vMmyK3BMHtDmm7XAEEcQdyuK08lq2jCIiHAiIgCIiAIiIAiIgCIiAIiIAiKxK85g0G1xfcCupXIyllRfXjnAb1Y9Fvve4+dk9Cbyv4kldsu5DNPhfUvMeCLjUKpY1B6g8/vWSuSVnYlTlmipBYeKYoymjL5D3NA1c53BrRxKzFpnSRurcsjT1jYw6EusWEfPLB9IaX42Ci2aaMFKTck2kru2/3+y1NVQQOxGRxrLsEbham1Fr6tfJ9K4/fgr+P7TegSNja1r+sbaNoIb1br2Gbkw/gfK1tRM8zN9BBdVRtOYi2QRkXyyX0JO8BX8CwSCenLnXldMPjXv9fNxb+blI3dwVWuy37nrvw8sa1VexsoLi/PppdPeW3mZeC4GY3Gaod1k797uDB9Bg4DvW2ngbI0teLtcCCDxB3qN0eJPw9whqyXRboZ+FuDJORHNSWKUPALSHA7iCCD4EKyNrWPOxSqKedu6ezW1uLdrduCLYVUOw6b0aY3heSaeQ7hc+o48N/t8VLFDtv8WADacRh7n2ddwJtqQMlvnX4/5qVUNP1cbGXccrQLuN3aDieKjHdouxcM1OFeStKV7+dvzeV+fmX0RFYeaEREAREQBERAEREAREQBERAFjVWjmHvt7VdlqGt3n/NUAiQAjg4HXuU46alNRqSyp6l9EXhUC4x6D1T+sVkrGoB2B4n71kqU/eZVQ/1x9AtNtNhz5IxJDpNCc8Z5/Sb5j8FuVhT4zDHK2FzwJH2yt1vruvyv3qDtbU2UHOM1KCu1r305v5W3LeAOidA18IsH9p19XF3zs53l17qxRxMjq5BDIztDPNFfVrtLSNA3XuLjwKzaWgbCJOq0zuL8p9UOIF7cgSL+a0WyezcsEkk9QR1klxYHNa7sziTzJAUddEaU6bVWef0T3d/67mdtdVvjpj1UZkc8hnq58t79ottrusO8hX9m6R8NLGyX1w3UaaXJIGnEAgLZou21uZ3X/BVJLm7fL4MaXDo3yNkcxpe0Wa4i5HHRZKKL7X9IdLhlmSF0s7vk4IRnlcTu7I9UHmfK6kUOTdrslC0+ObYUdCPyqoiiP0S4F58Ixdx9ig0lNi+K61M3wXTndFD2qpzfz36ZNO8fqrMwno8w+kOZkAmk3mSoPXvJ52d2QfALJXxtGj7z17ckowlLYP6aIpjbD6OtrDzjhLWfaNyPNqp/hhjc3yOEsjH6epYD7LtKkwJAsNBwA0HsXlivNfWO0H8/+FvgeZGvhjaI/wBVw5vcZXk+6RUnG9oR/V8M/wCbJ/qqT2sNVTkKql1ifEPqS8BdyNDarHWevhlNL/wqpg9xeSqv4ysQj+XwSqHfC8Te4M/FSMEhVda7mR4XUo9a+KH1OOh5kbHTfTM0qaWvpzx6yn0H7V/ctlQ9MeFTWtVtYTwkZLHbxLm29627Ktw0JNu/X71iVuHU09xPTU8t9+eFhPttdaodWoy966IOjI3eH4zBUi8E0Uo/RyMf/hKzVzSu6KsLlN2QPgd9KCZ7CPBrrtHsWOzZHEqP+bsUke0boq5vWt8OsF7eQC1Qx1Ce0iDpyXB1NeO3aLmrek+roCBjVA+Nm70im+Oh8SLnL9q/cp1gm0NPXR9ZSyslZzadQeTm72nuIC2ECmOhc49rTnxK2McYaLBVIpym5FNKhGntuFhVVYQcrN/P8As1W2U7Qbgalci0tWdqxnJWi7dxTx5Wge3x4q4iLjdyyKsrIKL4dsk4Vb6moe1xzudGBfjcAuvusLAAKUIotJ7miliJ0lJQdsys/QIiLpQEJRcz2pxefGat+GUDzHBF/OFS3gOMEZ+kbEHzG4G4FzHNuajEZ3UWB2JbpUVjtYYBuIjO5z9+uvdzGZszsdT4Zd0d56l1+tqZu3I4nflvfKP3JK2uH4bDRQNpqNgZG3lveeLnO3uJ5q+xll4GN6hKT8Oi/V/0aadLmR5lJ1KrDbIvC7kvHso6l56Srbn8lHdqNtoaBzYrOqKl/wAnTw9qQ33F1vUB8yeAWvp9ncbxHtT1DMMiO6OAZ57fnPBuD9YeC3UcBWrq79lfUrlUjEmghdvsR5L3qXH/AOqJN6CaZ+tTV107uJdMAD7Wk+9VnoAw3/eAefXa/wCFbo9HhzJlfjvsSiSnLd4PmqRIok/oUdBrh+JVkBG4Pd1jPAtbl08isWfEcbwoXq6eLEIB60lOMkzRzIa0f4D4qmfR5J/hyOqv3ROes5r3ICtTsrtZS4qwupH3e0duJ9mTM8W/OHeLhbYssvMq0KlJ2qIujJS2POqXhaQq2uuqlXki9jtylk+hB3HQg6gjkQd6iWMdHLOs9JwqQ4fVjXsaU8v5r4xo0HuFu4qWubdUFpC00MXWw+2qIShGRotluktxmFFi0YpKzQNJ+RqOAdE/cCeV7Hgb6KfqE7RbOwYjCYaltxvY4WD43fSY7ge7ceK0+yG1c+HVLcNxV2cP0oqo7pm7hHITueNBrrfQ3uCfosJjYYlaaPsZp03E6ciItpWEREAREQBERAaTbR9SKCoNCL1HVnqrC5vcXyj6WXNbvson0aGl+DWNoi4ua4+lCTSYTn1jKPKw7gON10dQTa7YOTrjX4S4Q1gHxjDpDVN4slbuzHn7bGxFOIpeNTcL2uSjLK7m6YLKtR7ZfbKOvzROaaeri0mppNHtI3uZf12e8ceZkC+TqUZ0JZJI2KSlqjxzuAUU2w2nlhkZQ4e0SV040G9sDD/SycBpqAfE8AdvtLtCzDaWSpkGYt7MbP7SV3qMHnqe4FU9GWyL6WJ9VWdqtqz1k7nb2A6tiHIDS456cAvS6fg1P8Wp+iKqs7eyjK2H6PYsMaXuPX1cms9Q/V7nHUhpOrW38zxUsRF9AZgiIgCIiA59t10Yiof6ZhrvRq6M52uZ2GzEfNeN2Y7s3Hc643e7E7afCcL2zM6qspz1dTHbLrcgPa07gSLEcDpyXQFyfb+kGHYzQ10XZbVP9FqQNA6+Voce+zgf7sKjEUvFpuPy9SUXZ3JtHvV1W3izvcri+OhpobmERFYcLb2LVbU7Mx4nSuglsD60T+MUoHZeDy4EcR5LcKgmxSE3RmqkQ1mVjVdF21UlXA+nq9Kyjd1M4O91rhknffKQTzF+Kmy5TtO74LxWjxFukVSfQ6zlc26uQ99gD/d966svsac1OKkuTC1Z2CIimcCIiAIiIAiIgIptp0exYllka409XHrDUR6PaRuDres33jgoxhO2ctHM2jxxoglOkVS0fk9QOZOgY72DmG8epLX43gMFdC6GqjbJG7g4bj9Jp3td3jVVVaMKqtNXOqTWxAKmAYrjscI7VNhjBNJxa+okALAeBsMp+o7munqMbEbAw4O2ZsD5HiWQPPWFpLQ0Wa24AuBc71J1ZGKirLY4ERF0BERAEREAXK+mGYVNXhlFHrIakTuA+bGzTMfIPP1CpztftdDhdM6eoO7RjARmkfwY38TwFyoFsHgc0ksmKYgPympHxTD/AEMJtlAB3EgDTeANdXFZ8TWVGm5v9CUI5nYm7jdyuK3GFcXyEO/c3MIiKZwK3KFcVEqhP3WdRH+kfDRVYPVtI1jYJ29xjIcSPqhw81JdisVNXh9LMdXPgjLv1g0B37QK1+PuDcNrXO3eizj/AKT/APNWuiKMtwajB/s3HyMjyPcQvqentvDxuY6nvMmCIi3FYREQBERAEREAREQBERAEREARFj12IxU7C+eRkbBvdI5rGjzKAyFHtstuKfCYesqHXcb9XG2xkkPJo4Dm46D3KI4x0vuqXmnwOB1XNuMpaWwR/nEm1/E2HiqNnOj7q5vTMTl9LrDY5naxxHgI2neRwNgBwA3rPXxEKEbzZKMXLYwsD2dqMUqG4jjAtbWlpTfLE29w57Tx3Gx1OhPAKfWzL09pVL5fEV5YieaW3CNkYqK0C9RFWdCLwlUGRRcktwVkq0TmKqa0u3LWbUbYU+Dx5pj1k79IYGG8j3HQaD1W34+y50VtDDzxMssVpyzkpKCNP0sYk5tJHh8GtTXyNja0b2x5hmceQ0A8C7kp/g2GNpaeKBnqxRsjHeGNDb+drqFbAbHzundieKa1cotFHwpojuaBwdY2twBN9SV0JfXU4KnFQWyMTd3cIiKZwIiIAiIgCIiAIiIDFxWV7IJXRC8jY5Cwb7uDCWi3jZcU2B2Llxek9N+FKyKoMkjZMryWtc12gtmB9UtO8DVd1XIdh2+g4vitC3SNxZUxt4AOLSQPKZo+qFXVn4cHLsjqV3YyfgLHqbSDE6eoaOFQyzvaWOP7SrFRtIdL4cO+/wD7/BTANJTqyvBXV6nwI0+Au5C34Lj8+k+J00A4iBgc72iMH9pWafomge/rMQqKmueP7V7ms+yCXW+sp0Il6WgKmr1LETWlonVSijHoaOOnYI6eNkTBuaxoa3xsN57zqr4HMoGEq4yheeBXn2q1Xezky3RFOcJ1gV9uFuPL2qmpp2Qi8skcY5vcGj2my0RwmJl+Qi5wXJZMq8zkrRYn0jYXTX6ysY8j5sAdMfC7AR71q29JktTphWFVM/KSf4mLxvqD9oLRDpmIn7zS+/Ig60UTJkJcViY5jtHhzc1bUMjNrhl80h8Ixdx9llHRs1jmIfyusioIjvjpG3ktyMgOn2ytzs90RUFG7rDGaibeZak9a6/MNPZB77X716NDpVKGs/aZVKs3sR5u1+I4r2MFpjTQnQ1lUADbnGzUHyzeSkWyHRfBQyekTvdV1jtXTzdog8eraScvjqe/gpmBbcvV6sYqKtFWRU3cIiKRwIiIAiIgCIiAIiIAiIgC5LIMm1kn6Sh9tmNP/aXWlyjaNvVbV0LjumpXs88tQ3/xUKkc0XHujqdmTjiqlQ4cVUvjFyjceqhp1KqVuRnFcndao6iMbcY7W08tFFh5gYaqR8RfM0v7YDS0bjlbYnmST3Idm9oJdJMTpoh+iga4+10YPvWP0mSdXT0tQN9LX08pPJjiWu9+VdQC+qwElKhFox1NJM5ueiytl/lWNVjxxEQ6ke55HuV6l6C8OBzTekVLuJmncb/YyroaLaVmkwrYmhpLdRSwMI+cI2l323Xd71u7IiAIiIAiIgCIiAIiIAiIgCIiAIiIAiIgC5d0iUzm45g8tjlL3xXHO4Nj5P8AcV1FRjFdi3VT3OlrqxozF0bYHxQCIWtZpDC4mxOpN9SgM11I76J9itOgcOfmCFGpuh0O/wBp4n51N/wVh3Q7K35LF8Rb4yF33OC8afSIPaTL1WfYlWqBhKif8UVVxxmut4u/1F6OhZx9fFcQd4S2+8lU/wCHfxkvH8jP2/wwTYZVsdYfEuc3MQ27o7SNAvxJYB5qS7IYmKqhppQ4OzwRFxBB7WRuYG3EOvcKIU/QRQXvUPqqk/ppzb9gA+9TfAsBhoIWwUrBHG29gCTqdSSTqSea9bDYdYeGRO5TOWZ3NgiItJAIiIAiIgCIiAIiIAiIgCIiAIi1W0uKvpYDLGwPLS3MCSAGk2J08vapwg5yUY7s7FZnZG1RajCdqqeqsGSAPI9R3ZcDy13+S26TpypvLNWYcXF2YREUDgREQBEWlx7bSjoP5VURxnflJzPPhG27vcgN0igrumnDR8+a30vRp8vjq2/uUg2f2zo8RB9EqI5SBctBLXgczG4BwHfZAbpERAEREAREQBEXjnWF0Bap5sxd3OsFeWJho7F+ZJWWqaEnKmpPkhBtxTYREVxMIiIAiIgCsV9GJo3xu3PaWnzFrq+i6m07oJ2IHs3gcNVC+CoYBNTvLC5vZfa5ym/HUEa33BZYq6jCnATuM9KSAH73x8g7u/cclXjI9Cr46gaRz/FTcg7Szj7AfqlSmppmyscx4DmuBBB4gr1a2I1Upawlrbs+bdmmapz5eqf27FUMwe0OaQWkAgjUEHcQq1Ftj3ugkno3kkQuDoyfoP1A94PmVKV59el4U3FO649HqiiccrsFTJIGglxAABJJ0AA1JJVSjHSdO5mE1hZoeoeNOTrNd7iVSQI5/CmuxovGG2pKIOcw1kmssmU2d6PH82+7MfaDotvg2zVJQ608LXSHV083xs7zxcZHa3PdYdyt7KMazDqJjNGimhOnFzmB7j45nFbZsfNfO43qFRzdOlolyaqdJWuy76e/ifuso9tDsRT13xkf5LVt7UVTCOrcHDd1gbbOPf3rf2Vp2h0WKnjK9F5s1/Um4RlpYwOj7a6Wp62krgGVtKQ2UD1ZWH1JmdxFr25g6XspkuZYqOpx3DJWaOqI6qnlA3uZGwPbfwLv2Qumr6qjU8WCmuTHJWdgiIrTgREQBY9c+zD36e1ZCw6ztOY3vuf39qoxDtTdt3p89Cuo7RZkU7MrQO5XERXRWVJImlZWCIi6dCIiAIiIAiIgNbtFhQqqeSPiRdnc4at9+nmsXY7FTUUzc3rx/Fvvvu3cT4i3vW8KhEOKRUWJuYJGGOqsSGuBySk6XA3XJP2u5bqEXWpSpJar2l/K+X7F0Fni4/r/AGSynwxkcskrQc8uXMSSdGiwAHALLRFilJy1ZU3fcLCxvC21dPNA/wBWWN8Z7s7SL+V7+SzUXDhy3ozxN3UOoKjs1VCTE9p3ujB+LkbzbYgX/VPFTC5Cwds+j4VsjKmlldS1sQ+LmZ84fQlb85vDwPEaLSNxvG6bs1OGw1ltOsppmxZu8tdcg+QXjYnpniTc4O1y+FWysyUGQqzXVcdPE6aoe2KJurnvNh4Ab3OPADUqPHGsZqDanwqGm/SVVQJA3vyNsT7CsvDui908rajGag10rTdkVslLGfzYvneYAPEFU0ukPNerK68iTr/CjD2GpJMTrvhSVjo6eNjoaBjxZ7mu9edw4XFwPHuuelrxrQBYCwGgA0AXq92EIwioxWiM7d9WERFI4ERUSy5RexPhquNpK7ON2K1hwdqVzuWgXrq+29rx5JhvqX5klZHUjVqRintd/Lb9ypyUpJL1MtERbC4IiIAiIgCIiAIiICDdI20DowKeMkZm5pDu7JJAbfkbG/kor0ebOPqajrT8jG8Pc4i2Z7TdrWd3NdDx/YqGukD5S8WAaQ0gBwBJF9NN63NHRMhY2OJoaxos0DcF7cOoU6GE8Kkvae7+/p2NirxhSyx3e5fREXiGMIiIAiIgCIiAIiIAiIgKZHWBPIXWCxwcMz5LdwNrLYK16IzflHsWerTlNq23bX+CucW9jGM2YZIgTwLjfT2rKghDGgDgqwLbl6pU6WV5pO728l6HYxs7sIiK4mEREAREQBERAEREAREQBERAEREAREQBERAEREAREQBERAEREAREQBERAEREB//Z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73316" y="1479956"/>
            <a:ext cx="5333996" cy="5552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97873"/>
            <a:ext cx="9071643" cy="117216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4"/>
          <p:cNvSpPr txBox="1">
            <a:spLocks noGrp="1"/>
          </p:cNvSpPr>
          <p:nvPr>
            <p:ph type="body" idx="4294967295"/>
          </p:nvPr>
        </p:nvSpPr>
        <p:spPr>
          <a:xfrm>
            <a:off x="544512" y="1722437"/>
            <a:ext cx="9056683" cy="5626038"/>
          </a:xfr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anchorCtr="1"/>
          <a:lstStyle/>
          <a:p>
            <a:pPr marL="107999" lvl="0" indent="0" algn="ctr">
              <a:buNone/>
            </a:pPr>
            <a:r>
              <a:rPr lang="en-US" b="1" i="1" u="sng" dirty="0"/>
              <a:t>Please</a:t>
            </a:r>
            <a:r>
              <a:rPr lang="en-US" dirty="0"/>
              <a:t> fill out the </a:t>
            </a:r>
            <a:r>
              <a:rPr lang="en-US" dirty="0" smtClean="0"/>
              <a:t>questionnaire…..</a:t>
            </a:r>
          </a:p>
          <a:p>
            <a:pPr marL="107999" lvl="0" indent="0" algn="ctr">
              <a:buNone/>
            </a:pPr>
            <a:r>
              <a:rPr lang="en-US" b="1" dirty="0" smtClean="0"/>
              <a:t>YES</a:t>
            </a:r>
            <a:r>
              <a:rPr lang="en-US" dirty="0" smtClean="0"/>
              <a:t> or </a:t>
            </a:r>
            <a:r>
              <a:rPr lang="en-US" b="1" dirty="0" smtClean="0"/>
              <a:t>NO</a:t>
            </a:r>
            <a:r>
              <a:rPr lang="en-US" dirty="0" smtClean="0"/>
              <a:t> </a:t>
            </a:r>
            <a:r>
              <a:rPr lang="en-US" u="sng" dirty="0" smtClean="0"/>
              <a:t>ONLY</a:t>
            </a:r>
            <a:r>
              <a:rPr lang="en-US" dirty="0" smtClean="0"/>
              <a:t> (please)</a:t>
            </a:r>
            <a:endParaRPr lang="en-US" dirty="0"/>
          </a:p>
          <a:p>
            <a:pPr marL="107999" lvl="0" indent="0" algn="ctr">
              <a:buNone/>
            </a:pPr>
            <a:r>
              <a:rPr lang="en-US" i="1" u="sng" dirty="0"/>
              <a:t>Return it by </a:t>
            </a:r>
            <a:r>
              <a:rPr lang="en-US" i="1" u="sng" dirty="0" smtClean="0"/>
              <a:t>Monday – this is critical!!!</a:t>
            </a:r>
          </a:p>
          <a:p>
            <a:pPr marL="107999" lvl="0" indent="0" algn="ctr">
              <a:buNone/>
            </a:pPr>
            <a:r>
              <a:rPr lang="en-US" dirty="0" smtClean="0"/>
              <a:t>Take a Pizza Fund Raiser</a:t>
            </a:r>
          </a:p>
          <a:p>
            <a:pPr marL="107999" lvl="0" indent="0" algn="ctr">
              <a:buNone/>
            </a:pPr>
            <a:r>
              <a:rPr lang="en-US" dirty="0" smtClean="0"/>
              <a:t>Take an Info Packet</a:t>
            </a:r>
            <a:endParaRPr lang="en-US" dirty="0"/>
          </a:p>
          <a:p>
            <a:pPr marL="107999" lvl="0" indent="0" algn="ctr">
              <a:buNone/>
            </a:pPr>
            <a:r>
              <a:rPr lang="en-US" sz="2400" dirty="0"/>
              <a:t>Attend our meetings</a:t>
            </a:r>
          </a:p>
          <a:p>
            <a:pPr marL="107999" lvl="0" indent="0" algn="ctr">
              <a:buNone/>
            </a:pPr>
            <a:r>
              <a:rPr lang="en-US" sz="2400" dirty="0"/>
              <a:t>Do you know anyone that could be a corporate sponsor??</a:t>
            </a:r>
          </a:p>
          <a:p>
            <a:pPr marL="107999" lvl="0" indent="0" algn="ctr">
              <a:buNone/>
            </a:pPr>
            <a:r>
              <a:rPr lang="en-US" sz="2400" dirty="0"/>
              <a:t>We need to determine very early this year if this tour is feasible!</a:t>
            </a:r>
          </a:p>
          <a:p>
            <a:pPr marL="107999" lvl="0" indent="0" algn="ctr">
              <a:buNone/>
            </a:pPr>
            <a:r>
              <a:rPr lang="en-US" sz="2400" dirty="0"/>
              <a:t>If not, we decide on another great opportunity for our program </a:t>
            </a:r>
            <a:r>
              <a:rPr lang="en-US" sz="2400" dirty="0">
                <a:latin typeface="Wingdings" pitchFamily="2"/>
              </a:rPr>
              <a:t></a:t>
            </a:r>
            <a:r>
              <a:rPr lang="en-US" sz="2400" dirty="0"/>
              <a:t> </a:t>
            </a:r>
          </a:p>
          <a:p>
            <a:pPr marL="107999" lvl="0" indent="0" algn="ctr">
              <a:buNone/>
            </a:pPr>
            <a:endParaRPr lang="en-US" dirty="0"/>
          </a:p>
        </p:txBody>
      </p:sp>
      <p:sp>
        <p:nvSpPr>
          <p:cNvPr id="4" name="Title 6"/>
          <p:cNvSpPr txBox="1">
            <a:spLocks noGrp="1"/>
          </p:cNvSpPr>
          <p:nvPr>
            <p:ph type="title" idx="4294967295"/>
          </p:nvPr>
        </p:nvSpPr>
        <p:spPr>
          <a:xfrm>
            <a:off x="504355" y="594387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What’s Next??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594030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Disney 11'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426555" cy="4703852"/>
          </a:xfrm>
          <a:solidFill>
            <a:srgbClr val="C0C0C0"/>
          </a:solidFill>
        </p:spPr>
        <p:txBody>
          <a:bodyPr>
            <a:spAutoFit/>
          </a:bodyPr>
          <a:lstStyle/>
          <a:p>
            <a:pPr marL="0" lvl="0" indent="0"/>
            <a:r>
              <a:rPr lang="en-US" dirty="0"/>
              <a:t>Trip DVD</a:t>
            </a:r>
          </a:p>
          <a:p>
            <a:pPr marL="0" lvl="0" indent="0"/>
            <a:r>
              <a:rPr lang="en-US" dirty="0"/>
              <a:t>Approx. 14 min.</a:t>
            </a:r>
          </a:p>
          <a:p>
            <a:pPr marL="0" lvl="0" indent="0"/>
            <a:endParaRPr lang="en-US" dirty="0"/>
          </a:p>
          <a:p>
            <a:pPr marL="0" lvl="0" indent="0">
              <a:buNone/>
            </a:pPr>
            <a:r>
              <a:rPr lang="en-US" dirty="0"/>
              <a:t>Thank you!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6724"/>
          <a:stretch>
            <a:fillRect/>
          </a:stretch>
        </p:blipFill>
        <p:spPr>
          <a:xfrm>
            <a:off x="5151438" y="1768475"/>
            <a:ext cx="4427537" cy="498951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93373" y="567339"/>
            <a:ext cx="9071643" cy="677104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Why Are We Here?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68309" y="1258735"/>
            <a:ext cx="9032114" cy="2549420"/>
          </a:xfrm>
          <a:gradFill>
            <a:gsLst>
              <a:gs pos="0">
                <a:srgbClr val="FFFF66"/>
              </a:gs>
              <a:gs pos="100000">
                <a:srgbClr val="996633"/>
              </a:gs>
            </a:gsLst>
            <a:lin ang="2700000"/>
          </a:gradFill>
        </p:spPr>
        <p:txBody>
          <a:bodyPr>
            <a:spAutoFit/>
          </a:bodyPr>
          <a:lstStyle/>
          <a:p>
            <a:pPr marL="0" lvl="0" indent="0" algn="ctr">
              <a:buNone/>
            </a:pPr>
            <a:r>
              <a:rPr lang="en-US" sz="2400" b="1" dirty="0"/>
              <a:t>We need your input and involvement early this year!</a:t>
            </a:r>
          </a:p>
          <a:p>
            <a:pPr marL="0" lvl="0" indent="0" algn="ctr">
              <a:buNone/>
            </a:pPr>
            <a:r>
              <a:rPr lang="en-US" sz="2400" b="1" dirty="0"/>
              <a:t>Can we tour again this year to Florida (Disney or Universal)?</a:t>
            </a:r>
          </a:p>
          <a:p>
            <a:pPr marL="431999" lvl="1" indent="0" algn="ctr">
              <a:buNone/>
            </a:pPr>
            <a:r>
              <a:rPr lang="en-US" sz="2400" b="1" dirty="0"/>
              <a:t>We need to be sensitive to rising costs……..</a:t>
            </a:r>
          </a:p>
          <a:p>
            <a:pPr marL="431999" lvl="1" indent="0" algn="ctr">
              <a:buNone/>
            </a:pPr>
            <a:r>
              <a:rPr lang="en-US" sz="2400" b="1" dirty="0"/>
              <a:t>If we work together, I think we can do this again!</a:t>
            </a:r>
          </a:p>
          <a:p>
            <a:pPr marL="431999" lvl="1" indent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2313" y="3246440"/>
            <a:ext cx="6488116" cy="4198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23FF23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Previous Tours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2379597"/>
          </a:xfr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4612517" cy="5816973"/>
          </a:xfrm>
          <a:solidFill>
            <a:srgbClr val="C0C0C0"/>
          </a:solidFill>
        </p:spPr>
        <p:txBody>
          <a:bodyPr>
            <a:spAutoFit/>
          </a:bodyPr>
          <a:lstStyle/>
          <a:p>
            <a:pPr marL="0" lvl="0" indent="0"/>
            <a:r>
              <a:rPr lang="en-US" sz="2200" dirty="0"/>
              <a:t>2001 – Virginia Beach, Dixie Classic Azalea Festival</a:t>
            </a:r>
          </a:p>
          <a:p>
            <a:pPr marL="0" lvl="0" indent="0"/>
            <a:r>
              <a:rPr lang="en-US" sz="2200" dirty="0"/>
              <a:t>2003 - Orlando, </a:t>
            </a:r>
            <a:r>
              <a:rPr lang="en-US" sz="2200" dirty="0" err="1"/>
              <a:t>Fl</a:t>
            </a:r>
            <a:r>
              <a:rPr lang="en-US" sz="2200" dirty="0"/>
              <a:t>, Dixie Classic National Adjudicators Invitational</a:t>
            </a:r>
          </a:p>
          <a:p>
            <a:pPr marL="0" lvl="0" indent="0"/>
            <a:r>
              <a:rPr lang="en-US" sz="2200" dirty="0"/>
              <a:t>2005 – New York City, Performing Arts Consultants National Freedom Festival</a:t>
            </a:r>
          </a:p>
          <a:p>
            <a:pPr marL="0" lvl="0" indent="0"/>
            <a:r>
              <a:rPr lang="en-US" sz="2200" dirty="0"/>
              <a:t>2007 – Orlando, </a:t>
            </a:r>
            <a:r>
              <a:rPr lang="en-US" sz="2200" dirty="0" err="1"/>
              <a:t>Fl</a:t>
            </a:r>
            <a:r>
              <a:rPr lang="en-US" sz="2200" dirty="0"/>
              <a:t>, Festival Disney</a:t>
            </a:r>
          </a:p>
          <a:p>
            <a:pPr marL="0" lvl="0" indent="0"/>
            <a:r>
              <a:rPr lang="en-US" sz="2200" dirty="0"/>
              <a:t>2009 - New York City, Performing Arts Consultants National Freedom Festival</a:t>
            </a:r>
          </a:p>
          <a:p>
            <a:pPr marL="0" lvl="0" indent="0"/>
            <a:r>
              <a:rPr lang="en-US" sz="2200" dirty="0"/>
              <a:t>2011 – Orlando, </a:t>
            </a:r>
            <a:r>
              <a:rPr lang="en-US" sz="2200" dirty="0" err="1"/>
              <a:t>Fl</a:t>
            </a:r>
            <a:r>
              <a:rPr lang="en-US" sz="2200" dirty="0"/>
              <a:t>, Festival Disney</a:t>
            </a:r>
          </a:p>
          <a:p>
            <a:pPr marL="0" lvl="0" indent="0"/>
            <a:r>
              <a:rPr lang="en-US" sz="2200" dirty="0"/>
              <a:t>2013 – New York City, Big Apple Classic Festival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16516" y="1722436"/>
            <a:ext cx="4552559" cy="23713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 descr="Image result for festival disney image"/>
          <p:cNvSpPr/>
          <p:nvPr/>
        </p:nvSpPr>
        <p:spPr>
          <a:xfrm>
            <a:off x="155576" y="-776289"/>
            <a:ext cx="1914525" cy="16287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4" descr="https://encrypted-tbn2.gstatic.com/images?q=tbn:ANd9GcTkCT2WXlHCbHNU1u8dO7aNOvMQLrpEtVG_x1lBKeq-R8_RYycxNeQzchRx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26109" y="4237036"/>
            <a:ext cx="3668709" cy="312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23FF23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Educational and Personal Benefits</a:t>
            </a:r>
          </a:p>
        </p:txBody>
      </p:sp>
      <p:sp>
        <p:nvSpPr>
          <p:cNvPr id="3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457200" y="1828800"/>
            <a:ext cx="4426555" cy="5488686"/>
          </a:xfrm>
          <a:gradFill>
            <a:gsLst>
              <a:gs pos="0">
                <a:srgbClr val="008000"/>
              </a:gs>
              <a:gs pos="100000">
                <a:srgbClr val="FFFF00"/>
              </a:gs>
            </a:gsLst>
            <a:path path="circle">
              <a:fillToRect l="60000" t="40000" r="40000" b="60000"/>
            </a:path>
          </a:gradFill>
        </p:spPr>
        <p:txBody>
          <a:bodyPr>
            <a:spAutoFit/>
          </a:bodyPr>
          <a:lstStyle/>
          <a:p>
            <a:pPr marL="0" lvl="0" indent="0" algn="ctr">
              <a:buNone/>
            </a:pPr>
            <a:r>
              <a:rPr lang="en-US" b="1" i="1" dirty="0"/>
              <a:t>WHY TOUR??</a:t>
            </a:r>
          </a:p>
          <a:p>
            <a:pPr marL="0" lvl="0" indent="0"/>
            <a:r>
              <a:rPr lang="en-US" sz="1600" dirty="0"/>
              <a:t>Real World Music Experience and Exposure</a:t>
            </a:r>
          </a:p>
          <a:p>
            <a:pPr marL="0" lvl="0" indent="0"/>
            <a:r>
              <a:rPr lang="en-US" sz="1600" dirty="0"/>
              <a:t>Workshops with Leaders, Conductors, and Composers in the Industry Worldwide</a:t>
            </a:r>
          </a:p>
          <a:p>
            <a:pPr marL="0" lvl="0" indent="0"/>
            <a:r>
              <a:rPr lang="en-US" sz="1600" dirty="0"/>
              <a:t>Gain an understanding that the world is accessible</a:t>
            </a:r>
          </a:p>
          <a:p>
            <a:pPr marL="0" lvl="0" indent="0"/>
            <a:r>
              <a:rPr lang="en-US" sz="1600" dirty="0"/>
              <a:t>They can achieve their dreams</a:t>
            </a:r>
          </a:p>
          <a:p>
            <a:pPr marL="0" lvl="0" indent="0"/>
            <a:r>
              <a:rPr lang="en-US" sz="1600" dirty="0"/>
              <a:t>Future career possibilities</a:t>
            </a:r>
          </a:p>
          <a:p>
            <a:pPr marL="0" lvl="0" indent="0"/>
            <a:r>
              <a:rPr lang="en-US" sz="1600" dirty="0"/>
              <a:t>Exposure to Higher Education Institutions</a:t>
            </a:r>
          </a:p>
          <a:p>
            <a:pPr marL="0" lvl="0" indent="0"/>
            <a:r>
              <a:rPr lang="en-US" sz="1600" dirty="0"/>
              <a:t>Collaborative effort</a:t>
            </a:r>
          </a:p>
          <a:p>
            <a:pPr marL="0" lvl="0" indent="0"/>
            <a:r>
              <a:rPr lang="en-US" sz="1600" dirty="0"/>
              <a:t>Represent School and Community</a:t>
            </a:r>
          </a:p>
          <a:p>
            <a:pPr marL="0" lvl="0" indent="0"/>
            <a:r>
              <a:rPr lang="en-US" sz="1600" dirty="0"/>
              <a:t>Self Confidence and fun</a:t>
            </a:r>
          </a:p>
          <a:p>
            <a:pPr marL="0" lvl="0" indent="0"/>
            <a:r>
              <a:rPr lang="en-US" sz="1600" dirty="0"/>
              <a:t>Incredible experiences and lifelong friendships along the way – Students and Adults!</a:t>
            </a:r>
          </a:p>
        </p:txBody>
      </p:sp>
      <p:pic>
        <p:nvPicPr>
          <p:cNvPr id="4" name="Picture 4">
            <a:hlinkClick r:id="rId3" action="ppaction://program"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92713" y="2484433"/>
            <a:ext cx="4419596" cy="4287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23FF23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 dirty="0"/>
              <a:t>Accomplishments - 2001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9071643" cy="5565623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sz="2800" dirty="0"/>
              <a:t>Superior Festival Rating			</a:t>
            </a:r>
          </a:p>
          <a:p>
            <a:pPr marL="0" lvl="0" indent="0"/>
            <a:r>
              <a:rPr lang="en-US" sz="2800" dirty="0"/>
              <a:t>Outstanding Performance			</a:t>
            </a:r>
          </a:p>
          <a:p>
            <a:pPr marL="0" lvl="0" indent="0"/>
            <a:r>
              <a:rPr lang="en-US" sz="2800" dirty="0"/>
              <a:t>Best Percussion Section</a:t>
            </a:r>
          </a:p>
          <a:p>
            <a:pPr marL="0" lvl="0" indent="0"/>
            <a:r>
              <a:rPr lang="en-US" sz="2800" dirty="0"/>
              <a:t>Students Visit Norfolk Naval Base – Entire Armed Forces Music Training Center</a:t>
            </a:r>
          </a:p>
          <a:p>
            <a:pPr marL="0" lvl="0" indent="0"/>
            <a:r>
              <a:rPr lang="en-US" sz="2800" dirty="0"/>
              <a:t>Students Visit Virginia Aquarium and Marine Biologist Training Center	</a:t>
            </a:r>
          </a:p>
          <a:p>
            <a:pPr marL="0" lvl="0" indent="0"/>
            <a:r>
              <a:rPr lang="en-US" sz="2800" dirty="0"/>
              <a:t>Published Nationally</a:t>
            </a:r>
          </a:p>
          <a:p>
            <a:pPr marL="0" lvl="0" indent="0"/>
            <a:r>
              <a:rPr lang="en-US" sz="2800" dirty="0"/>
              <a:t>First Professional Recording				</a:t>
            </a:r>
          </a:p>
          <a:p>
            <a:pPr marL="0" lvl="0" indent="0"/>
            <a:r>
              <a:rPr lang="en-US" sz="2800" dirty="0"/>
              <a:t>Students represent our school and community with pride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Accomplishments - 2003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200" y="1828800"/>
            <a:ext cx="9071643" cy="5509195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/>
              <a:t>Invitational Status 2 Bands			</a:t>
            </a:r>
          </a:p>
          <a:p>
            <a:pPr marL="0" lvl="0" indent="0"/>
            <a:r>
              <a:rPr lang="en-US"/>
              <a:t>Outstanding Performances				</a:t>
            </a:r>
          </a:p>
          <a:p>
            <a:pPr marL="0" lvl="0" indent="0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Disney Workshop Video – music to the Animated Film “Tarzan” 					</a:t>
            </a:r>
          </a:p>
          <a:p>
            <a:pPr marL="0" lvl="0" indent="0"/>
            <a:r>
              <a:rPr lang="en-US"/>
              <a:t>Students Visit Disney World</a:t>
            </a:r>
          </a:p>
          <a:p>
            <a:pPr marL="0" lvl="0" indent="0"/>
            <a:r>
              <a:rPr lang="en-US"/>
              <a:t>Published Nationally</a:t>
            </a:r>
          </a:p>
          <a:p>
            <a:pPr marL="0" lvl="0" indent="0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Professional Recording</a:t>
            </a:r>
          </a:p>
          <a:p>
            <a:pPr marL="0" lvl="0" indent="0"/>
            <a:r>
              <a:rPr lang="en-US"/>
              <a:t>Students represent our school and community with pride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9071643" cy="1262521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Accomplishments - 2005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828800"/>
            <a:ext cx="4525201" cy="5164558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sz="2200"/>
              <a:t>Both Bands Place 1</a:t>
            </a:r>
            <a:r>
              <a:rPr lang="en-US" sz="2200" baseline="30000"/>
              <a:t>st</a:t>
            </a:r>
            <a:r>
              <a:rPr lang="en-US" sz="2200"/>
              <a:t> in their Respective Classes 		</a:t>
            </a:r>
          </a:p>
          <a:p>
            <a:pPr marL="0" lvl="0" indent="0"/>
            <a:r>
              <a:rPr lang="en-US" sz="2200"/>
              <a:t>Both Bands Place 1</a:t>
            </a:r>
            <a:r>
              <a:rPr lang="en-US" sz="2200" baseline="30000"/>
              <a:t>st</a:t>
            </a:r>
            <a:r>
              <a:rPr lang="en-US" sz="2200"/>
              <a:t> in Entire Festival			</a:t>
            </a:r>
          </a:p>
          <a:p>
            <a:pPr marL="0" lvl="0" indent="0"/>
            <a:r>
              <a:rPr lang="en-US" sz="2200"/>
              <a:t>Outstanding Performances</a:t>
            </a:r>
          </a:p>
          <a:p>
            <a:pPr marL="0" lvl="0" indent="0"/>
            <a:r>
              <a:rPr lang="en-US" sz="2200"/>
              <a:t>Workshop with Leslie Stiefleman (musical director and conductor, Broadway show “Chicago”                     </a:t>
            </a:r>
          </a:p>
          <a:p>
            <a:pPr marL="0" lvl="0" indent="0"/>
            <a:r>
              <a:rPr lang="en-US" sz="2200"/>
              <a:t>2 Students Perform on Broadway</a:t>
            </a:r>
          </a:p>
          <a:p>
            <a:pPr marL="0" lvl="0" indent="0"/>
            <a:r>
              <a:rPr lang="en-US" sz="2200"/>
              <a:t>3</a:t>
            </a:r>
            <a:r>
              <a:rPr lang="en-US" sz="2200" baseline="30000"/>
              <a:t>rd</a:t>
            </a:r>
            <a:r>
              <a:rPr lang="en-US" sz="2200"/>
              <a:t> Professional Recording</a:t>
            </a:r>
          </a:p>
          <a:p>
            <a:pPr marL="0" lvl="0" indent="0"/>
            <a:r>
              <a:rPr lang="en-US" sz="2200"/>
              <a:t>Students represent our school and community with pride</a:t>
            </a:r>
            <a:r>
              <a:rPr lang="en-US" sz="2400"/>
              <a:t>	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151958" y="1769043"/>
            <a:ext cx="4426555" cy="5158797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pPr marL="0" lvl="0" indent="0"/>
            <a:r>
              <a:rPr lang="en-US" sz="1600"/>
              <a:t>Students enjoy “Medieval Times” dinner show.</a:t>
            </a:r>
          </a:p>
          <a:p>
            <a:pPr marL="0" lvl="0" indent="0"/>
            <a:r>
              <a:rPr lang="en-US" sz="1600"/>
              <a:t>Students Rehearse at the Hotel</a:t>
            </a:r>
          </a:p>
          <a:p>
            <a:pPr marL="0" lvl="0" indent="0"/>
            <a:r>
              <a:rPr lang="en-US" sz="1600"/>
              <a:t>Students visit the Riverside Church and Performing Arts Center</a:t>
            </a:r>
          </a:p>
          <a:p>
            <a:pPr marL="0" lvl="0" indent="0"/>
            <a:r>
              <a:rPr lang="en-US" sz="1600"/>
              <a:t>Students Tour the Lincoln Center for the Performing Arts/Metropolitan Opera/see Julliard</a:t>
            </a:r>
          </a:p>
          <a:p>
            <a:pPr marL="0" lvl="0" indent="0"/>
            <a:r>
              <a:rPr lang="en-US" sz="1600"/>
              <a:t>Students take Breakfast Cruise around Manhattan Harbor – Statue of Liberty/Ellis Island</a:t>
            </a:r>
          </a:p>
          <a:p>
            <a:pPr marL="0" lvl="0" indent="0"/>
            <a:r>
              <a:rPr lang="en-US" sz="1600"/>
              <a:t>Students see the Broadway Show “Chicago”</a:t>
            </a:r>
          </a:p>
          <a:p>
            <a:pPr marL="0" lvl="0" indent="0"/>
            <a:r>
              <a:rPr lang="en-US" sz="1600"/>
              <a:t>Students tour NYC – 4 hour</a:t>
            </a:r>
          </a:p>
          <a:p>
            <a:pPr marL="0" lvl="0" indent="0"/>
            <a:r>
              <a:rPr lang="en-US" sz="1600"/>
              <a:t>Students tour the Radio City Music Hall</a:t>
            </a:r>
          </a:p>
          <a:p>
            <a:pPr marL="0" lvl="0" indent="0"/>
            <a:r>
              <a:rPr lang="en-US" sz="1600"/>
              <a:t>Students participate in awards ceremony on the deck of Air Craft Carrier “Intrepid”</a:t>
            </a:r>
          </a:p>
          <a:p>
            <a:pPr marL="0" lvl="0" indent="0"/>
            <a:r>
              <a:rPr lang="en-US" sz="1600"/>
              <a:t>Students pay respects at “Ground Zero”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8" y="301322"/>
            <a:ext cx="9071643" cy="1262521"/>
          </a:xfrm>
          <a:solidFill>
            <a:srgbClr val="00FF00"/>
          </a:solidFill>
        </p:spPr>
        <p:txBody>
          <a:bodyPr>
            <a:spAutoFit/>
          </a:bodyPr>
          <a:lstStyle/>
          <a:p>
            <a:pPr lvl="0">
              <a:buNone/>
            </a:pPr>
            <a:r>
              <a:rPr lang="en-US"/>
              <a:t>Accomplishments - 2007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8" y="1769043"/>
            <a:ext cx="9071643" cy="5565623"/>
          </a:xfrm>
          <a:gradFill>
            <a:gsLst>
              <a:gs pos="0">
                <a:srgbClr val="0000FF"/>
              </a:gs>
              <a:gs pos="100000">
                <a:srgbClr val="E6E6FF"/>
              </a:gs>
            </a:gsLst>
            <a:path path="circle">
              <a:fillToRect l="50000" t="50000" r="50000" b="50000"/>
            </a:path>
          </a:gradFill>
        </p:spPr>
        <p:txBody>
          <a:bodyPr>
            <a:spAutoFit/>
          </a:bodyPr>
          <a:lstStyle/>
          <a:p>
            <a:pPr marL="0" lvl="0" indent="0"/>
            <a:r>
              <a:rPr lang="en-US" sz="2800"/>
              <a:t>Festival Disney Acceptance				</a:t>
            </a:r>
          </a:p>
          <a:p>
            <a:pPr marL="0" lvl="0" indent="0"/>
            <a:r>
              <a:rPr lang="en-US" sz="2800"/>
              <a:t>Symphonic Band Receives “Best in Class”	</a:t>
            </a:r>
          </a:p>
          <a:p>
            <a:pPr marL="0" lvl="0" indent="0"/>
            <a:r>
              <a:rPr lang="en-US" sz="2800"/>
              <a:t>Outstanding Performances				</a:t>
            </a:r>
          </a:p>
          <a:p>
            <a:pPr marL="0" lvl="0" indent="0"/>
            <a:r>
              <a:rPr lang="en-US" sz="2800"/>
              <a:t>Both Bands Produce the 2</a:t>
            </a:r>
            <a:r>
              <a:rPr lang="en-US" sz="2800" baseline="30000"/>
              <a:t>nd</a:t>
            </a:r>
            <a:r>
              <a:rPr lang="en-US" sz="2800"/>
              <a:t> Disney Workshop Video to the Animated Film “Aladdin”</a:t>
            </a:r>
          </a:p>
          <a:p>
            <a:pPr marL="0" lvl="0" indent="0"/>
            <a:r>
              <a:rPr lang="en-US" sz="2800"/>
              <a:t>Students run Sectional Rehearsals at Hotel</a:t>
            </a:r>
          </a:p>
          <a:p>
            <a:pPr marL="0" lvl="0" indent="0"/>
            <a:r>
              <a:rPr lang="en-US" sz="2800"/>
              <a:t>Chaperones watch students for 24 hour bus ride (there and back:)</a:t>
            </a:r>
          </a:p>
          <a:p>
            <a:pPr marL="0" lvl="0" indent="0"/>
            <a:r>
              <a:rPr lang="en-US" sz="2800"/>
              <a:t>4</a:t>
            </a:r>
            <a:r>
              <a:rPr lang="en-US" sz="2800" baseline="30000"/>
              <a:t>th</a:t>
            </a:r>
            <a:r>
              <a:rPr lang="en-US" sz="2800"/>
              <a:t> Professional Recording</a:t>
            </a:r>
          </a:p>
          <a:p>
            <a:pPr marL="0" lvl="0" indent="0"/>
            <a:r>
              <a:rPr lang="en-US" sz="2800"/>
              <a:t>Students represent our school and community with pride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1049</Words>
  <Application>Microsoft Office PowerPoint</Application>
  <PresentationFormat>Custom</PresentationFormat>
  <Paragraphs>237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</vt:lpstr>
      <vt:lpstr>Welcome!</vt:lpstr>
      <vt:lpstr>LSHS Band's History</vt:lpstr>
      <vt:lpstr>Why Are We Here?</vt:lpstr>
      <vt:lpstr>Previous Tours</vt:lpstr>
      <vt:lpstr>Educational and Personal Benefits</vt:lpstr>
      <vt:lpstr>Accomplishments - 2001</vt:lpstr>
      <vt:lpstr>Accomplishments - 2003</vt:lpstr>
      <vt:lpstr>Accomplishments - 2005</vt:lpstr>
      <vt:lpstr>Accomplishments - 2007</vt:lpstr>
      <vt:lpstr>PowerPoint Presentation</vt:lpstr>
      <vt:lpstr>Accomplishments - 2011</vt:lpstr>
      <vt:lpstr>PowerPoint Presentation</vt:lpstr>
      <vt:lpstr>Why Disney/Universal?? A Short Presentation from  Festival Disney </vt:lpstr>
      <vt:lpstr>LSHS Bands – “Stampede”</vt:lpstr>
      <vt:lpstr>Approximate Student Cost</vt:lpstr>
      <vt:lpstr>Tour Details and What's Included No matter where we go………. </vt:lpstr>
      <vt:lpstr>How would the financials work?</vt:lpstr>
      <vt:lpstr>Our Boosters and Student Officers</vt:lpstr>
      <vt:lpstr>Can We Do This Again??</vt:lpstr>
      <vt:lpstr>It’s VERY possible…….</vt:lpstr>
      <vt:lpstr>Individual Student Accounts</vt:lpstr>
      <vt:lpstr>Boosters’ Meetings (*anticipated)</vt:lpstr>
      <vt:lpstr>You MUST have some questions!</vt:lpstr>
      <vt:lpstr>PowerPoint Presentation</vt:lpstr>
      <vt:lpstr>Disney 11'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BLODGETT, ERIC</dc:creator>
  <cp:lastModifiedBy>Eagle</cp:lastModifiedBy>
  <cp:revision>50</cp:revision>
  <cp:lastPrinted>2014-09-03T13:27:46Z</cp:lastPrinted>
  <dcterms:created xsi:type="dcterms:W3CDTF">2008-09-23T08:55:08Z</dcterms:created>
  <dcterms:modified xsi:type="dcterms:W3CDTF">2014-09-03T15:26:21Z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