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Bodoni"/>
      <p:regular r:id="rId12"/>
      <p:bold r:id="rId13"/>
      <p:italic r:id="rId14"/>
      <p:boldItalic r:id="rId15"/>
    </p:embeddedFon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Bodoni-bold.fntdata"/><Relationship Id="rId12" Type="http://schemas.openxmlformats.org/officeDocument/2006/relationships/font" Target="fonts/Bodoni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15" Type="http://schemas.openxmlformats.org/officeDocument/2006/relationships/font" Target="fonts/Bodoni-boldItalic.fntdata"/><Relationship Id="rId14" Type="http://schemas.openxmlformats.org/officeDocument/2006/relationships/font" Target="fonts/Bodoni-italic.fntdata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boldItalic.fntdata"/><Relationship Id="rId6" Type="http://schemas.openxmlformats.org/officeDocument/2006/relationships/slide" Target="slides/slide1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acd73ab7a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acd73ab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acd73ab7a_0_5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acd73ab7a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olivia.kochan@lscsd.or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27250" y="237750"/>
            <a:ext cx="7268400" cy="892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latin typeface="Bodoni"/>
                <a:ea typeface="Bodoni"/>
                <a:cs typeface="Bodoni"/>
                <a:sym typeface="Bodoni"/>
              </a:rPr>
              <a:t>¡Bienvenidos a Español 4!</a:t>
            </a:r>
            <a:endParaRPr b="1" sz="2800"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Ms. Olivia Kochan - </a:t>
            </a:r>
            <a:r>
              <a:rPr b="1" lang="en" sz="1800" u="sng">
                <a:solidFill>
                  <a:schemeClr val="hlink"/>
                </a:solidFill>
                <a:latin typeface="Bodoni"/>
                <a:ea typeface="Bodoni"/>
                <a:cs typeface="Bodoni"/>
                <a:sym typeface="Bodoni"/>
                <a:hlinkClick r:id="rId3"/>
              </a:rPr>
              <a:t>olivia.kochan@lscsd.org</a:t>
            </a: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 - (716) 926 - 2301 ext. 2165</a:t>
            </a:r>
            <a:endParaRPr b="1" sz="1800"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58725" y="1307550"/>
            <a:ext cx="7268400" cy="1479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will I do to get there?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will be conducted in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90% of the time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In order to learn to communicate in Spanish, you must listen, read, write &amp; speak in Spanish as much as possible.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do our own work. This means we will not use online translators such as Google Translate. You may use online or physical dictionaries like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wordreference.com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8725" y="2858975"/>
            <a:ext cx="3775800" cy="981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do I need to do to be successful?</a:t>
            </a:r>
            <a:endParaRPr sz="16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Charged Chromebook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Spiral Notebook, and writing utensil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128950" y="2858975"/>
            <a:ext cx="3366600" cy="1985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latin typeface="Helvetica Neue"/>
                <a:ea typeface="Helvetica Neue"/>
                <a:cs typeface="Helvetica Neue"/>
                <a:sym typeface="Helvetica Neue"/>
              </a:rPr>
              <a:t>Absent?</a:t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goal is to move forward in our proficiency, so if you are absent, it is your responsibility to check the absent folder, our Google Classroom, ask a friend, and the teacher what you missed, and make it up as soon as possible. 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58725" y="3913000"/>
            <a:ext cx="3775800" cy="1900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Helvetica Neue"/>
                <a:ea typeface="Helvetica Neue"/>
                <a:cs typeface="Helvetica Neue"/>
                <a:sym typeface="Helvetica Neue"/>
              </a:rPr>
              <a:t>JOIN GOOGLE CLASSROOM!</a:t>
            </a:r>
            <a:endParaRPr b="1"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Codes for different class periods HERE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Helvetica Neue"/>
                <a:ea typeface="Helvetica Neue"/>
                <a:cs typeface="Helvetica Neue"/>
                <a:sym typeface="Helvetica Neue"/>
              </a:rPr>
              <a:t>Period 4: </a:t>
            </a:r>
            <a:r>
              <a:rPr lang="en" sz="2750">
                <a:solidFill>
                  <a:srgbClr val="1967D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wkdxfmd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2325" y="6002950"/>
            <a:ext cx="3828600" cy="3061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4 Proficiency Goal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Spanish 4, students are aiming for Intermediate Mid proficiency in Spanish.This means that a student can communicate information and express their own thoughts about familiar topics using sentences and a series of sentences.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Students’ grades will reflect their proficiency level, as well as class participation.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Summative assessments will be graded using Standards Based Grading. The rubric being used is accessible on Google Classroom.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06600" y="5029200"/>
            <a:ext cx="3411300" cy="3317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GRADES BREAKDOWN</a:t>
            </a:r>
            <a:endParaRPr sz="17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Bellwork, Participation, Quizzes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*speak	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Spontaneous exchanges of info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*read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Understanding of spoken and written language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	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*write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Conveying message in prepared writing or speaking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6250" y="9152900"/>
            <a:ext cx="7299900" cy="61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 am looking forward to an amazing year of learning Spanish! We will have a positive and supportive learning environment where everyone helps each other learn and grow.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48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445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540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696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92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/>
        </p:nvSpPr>
        <p:spPr>
          <a:xfrm>
            <a:off x="115650" y="300675"/>
            <a:ext cx="7404900" cy="2245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905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4 Learning Targets</a:t>
            </a:r>
            <a:endParaRPr sz="2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LISTENING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-I can understand the main idea in short, simple messages &amp; texts on familiar topics when I listen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READING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understand the main idea in short, simple messages &amp; texts on familiar topics when I read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SPEAKING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- I can ask &amp; answer questions in a conversation about a number of familiar topics using simple sentences in Spanish.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 WRITING 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present information on most familiar topics using a series of simple sentences when I write. 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52000" y="6564300"/>
            <a:ext cx="7436400" cy="3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dk1"/>
                </a:solidFill>
                <a:latin typeface="Bodoni"/>
                <a:ea typeface="Bodoni"/>
                <a:cs typeface="Bodoni"/>
                <a:sym typeface="Bodoni"/>
              </a:rPr>
              <a:t>Do you have any questions?</a:t>
            </a:r>
            <a:endParaRPr b="1" sz="1800" u="sng">
              <a:solidFill>
                <a:schemeClr val="dk1"/>
              </a:solidFill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dk1"/>
                </a:solidFill>
              </a:rPr>
              <a:t>_____________________________________________________________________________________</a:t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_______________________________________________________________________________________________</a:t>
            </a:r>
            <a:endParaRPr sz="1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Guardian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Please return this form to Ms. Kochan by September 15th.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5" y="2658975"/>
            <a:ext cx="13407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Low</a:t>
            </a:r>
            <a:endParaRPr b="1" sz="1200"/>
          </a:p>
        </p:txBody>
      </p:sp>
      <p:sp>
        <p:nvSpPr>
          <p:cNvPr id="74" name="Google Shape;74;p14"/>
          <p:cNvSpPr/>
          <p:nvPr/>
        </p:nvSpPr>
        <p:spPr>
          <a:xfrm>
            <a:off x="113427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Mid</a:t>
            </a:r>
            <a:endParaRPr b="1" sz="1200"/>
          </a:p>
        </p:txBody>
      </p:sp>
      <p:sp>
        <p:nvSpPr>
          <p:cNvPr id="75" name="Google Shape;75;p14"/>
          <p:cNvSpPr/>
          <p:nvPr/>
        </p:nvSpPr>
        <p:spPr>
          <a:xfrm>
            <a:off x="220872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High</a:t>
            </a:r>
            <a:endParaRPr b="1" sz="1200"/>
          </a:p>
        </p:txBody>
      </p:sp>
      <p:sp>
        <p:nvSpPr>
          <p:cNvPr id="76" name="Google Shape;76;p14"/>
          <p:cNvSpPr/>
          <p:nvPr/>
        </p:nvSpPr>
        <p:spPr>
          <a:xfrm>
            <a:off x="3289850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Low</a:t>
            </a:r>
            <a:endParaRPr b="1" sz="1200"/>
          </a:p>
        </p:txBody>
      </p:sp>
      <p:sp>
        <p:nvSpPr>
          <p:cNvPr id="77" name="Google Shape;77;p14"/>
          <p:cNvSpPr/>
          <p:nvPr/>
        </p:nvSpPr>
        <p:spPr>
          <a:xfrm>
            <a:off x="47155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Mid</a:t>
            </a:r>
            <a:endParaRPr b="1" sz="1200"/>
          </a:p>
        </p:txBody>
      </p:sp>
      <p:sp>
        <p:nvSpPr>
          <p:cNvPr id="78" name="Google Shape;78;p14"/>
          <p:cNvSpPr/>
          <p:nvPr/>
        </p:nvSpPr>
        <p:spPr>
          <a:xfrm>
            <a:off x="61367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High</a:t>
            </a:r>
            <a:endParaRPr b="1" sz="1200"/>
          </a:p>
        </p:txBody>
      </p:sp>
      <p:sp>
        <p:nvSpPr>
          <p:cNvPr id="79" name="Google Shape;79;p14"/>
          <p:cNvSpPr/>
          <p:nvPr/>
        </p:nvSpPr>
        <p:spPr>
          <a:xfrm>
            <a:off x="5972325" y="2761588"/>
            <a:ext cx="616500" cy="443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/>
          </a:p>
        </p:txBody>
      </p:sp>
      <p:sp>
        <p:nvSpPr>
          <p:cNvPr id="80" name="Google Shape;80;p14"/>
          <p:cNvSpPr txBox="1"/>
          <p:nvPr/>
        </p:nvSpPr>
        <p:spPr>
          <a:xfrm>
            <a:off x="115650" y="3317175"/>
            <a:ext cx="2681400" cy="2426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Assessments: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Participation Points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their participation in class. This totals 50pts/marking period.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completing a question at the beginning of class. This totals 50pts/marking period.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898050" y="3317175"/>
            <a:ext cx="4622400" cy="3208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SUMMATIVE ASSESSMENTS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STANDARD BASED GRADING</a:t>
            </a:r>
            <a:endParaRPr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4 - ABOVE Expectations       (A 90%-100%)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3 - AT LEVEL Expectations    (B 80%-89%)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2 - NEARING Expectations    (C 70%-79%)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1 - BELOW Expectations	    (D &lt;69%)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RETAKES - You may retake any summative assessment. Please email to schedule a time before or after school, including what you have done to better prepare.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EXTRA CREDIT - You may earn up to 10 points of extra credit each marking period. At any point of the year, you may complete 3 times each. With any chunk of vocabulary we are working on.</a:t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225900" y="5856375"/>
            <a:ext cx="2460900" cy="831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If you have any questions or concerns please feel free to contact me!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