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058400" cx="7772400"/>
  <p:notesSz cx="6858000" cy="9144000"/>
  <p:embeddedFontLst>
    <p:embeddedFont>
      <p:font typeface="Roboto"/>
      <p:regular r:id="rId8"/>
      <p:bold r:id="rId9"/>
      <p:italic r:id="rId10"/>
      <p:boldItalic r:id="rId11"/>
    </p:embeddedFont>
    <p:embeddedFont>
      <p:font typeface="Bodoni"/>
      <p:regular r:id="rId12"/>
      <p:bold r:id="rId13"/>
      <p:italic r:id="rId14"/>
      <p:boldItalic r:id="rId15"/>
    </p:embeddedFont>
    <p:embeddedFont>
      <p:font typeface="Helvetica Neue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13" Type="http://schemas.openxmlformats.org/officeDocument/2006/relationships/font" Target="fonts/Bodoni-bold.fntdata"/><Relationship Id="rId12" Type="http://schemas.openxmlformats.org/officeDocument/2006/relationships/font" Target="fonts/Bodoni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bold.fntdata"/><Relationship Id="rId15" Type="http://schemas.openxmlformats.org/officeDocument/2006/relationships/font" Target="fonts/Bodoni-boldItalic.fntdata"/><Relationship Id="rId14" Type="http://schemas.openxmlformats.org/officeDocument/2006/relationships/font" Target="fonts/Bodoni-italic.fntdata"/><Relationship Id="rId17" Type="http://schemas.openxmlformats.org/officeDocument/2006/relationships/font" Target="fonts/HelveticaNeue-bold.fntdata"/><Relationship Id="rId16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HelveticaNeue-boldItalic.fntdata"/><Relationship Id="rId6" Type="http://schemas.openxmlformats.org/officeDocument/2006/relationships/slide" Target="slides/slide1.xml"/><Relationship Id="rId18" Type="http://schemas.openxmlformats.org/officeDocument/2006/relationships/font" Target="fonts/HelveticaNeue-italic.fntdata"/><Relationship Id="rId7" Type="http://schemas.openxmlformats.org/officeDocument/2006/relationships/slide" Target="slides/slide2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46d4ca1b5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46d4ca1b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546d4ca1b5_0_13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546d4ca1b5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olivia.kochan@lscsd.org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27250" y="237750"/>
            <a:ext cx="7268400" cy="8928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latin typeface="Bodoni"/>
                <a:ea typeface="Bodoni"/>
                <a:cs typeface="Bodoni"/>
                <a:sym typeface="Bodoni"/>
              </a:rPr>
              <a:t>¡Bienvenidos a Español 3!</a:t>
            </a:r>
            <a:endParaRPr b="1" sz="2800">
              <a:latin typeface="Bodoni"/>
              <a:ea typeface="Bodoni"/>
              <a:cs typeface="Bodoni"/>
              <a:sym typeface="Bodon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Bodoni"/>
                <a:ea typeface="Bodoni"/>
                <a:cs typeface="Bodoni"/>
                <a:sym typeface="Bodoni"/>
              </a:rPr>
              <a:t>Ms. Olivia Kochan - </a:t>
            </a:r>
            <a:r>
              <a:rPr b="1" lang="en" sz="1800" u="sng">
                <a:solidFill>
                  <a:schemeClr val="hlink"/>
                </a:solidFill>
                <a:latin typeface="Bodoni"/>
                <a:ea typeface="Bodoni"/>
                <a:cs typeface="Bodoni"/>
                <a:sym typeface="Bodoni"/>
                <a:hlinkClick r:id="rId3"/>
              </a:rPr>
              <a:t>olivia.kochan@lscsd.org</a:t>
            </a:r>
            <a:r>
              <a:rPr b="1" lang="en" sz="1800">
                <a:latin typeface="Bodoni"/>
                <a:ea typeface="Bodoni"/>
                <a:cs typeface="Bodoni"/>
                <a:sym typeface="Bodoni"/>
              </a:rPr>
              <a:t> - (716) 926 - 2301 ext. 2165</a:t>
            </a:r>
            <a:endParaRPr b="1" sz="1800">
              <a:latin typeface="Bodoni"/>
              <a:ea typeface="Bodoni"/>
              <a:cs typeface="Bodoni"/>
              <a:sym typeface="Bodon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58725" y="1307550"/>
            <a:ext cx="7268400" cy="1479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will I do to get there?</a:t>
            </a:r>
            <a:endParaRPr sz="18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Class will be conducted in </a:t>
            </a: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Spanish 90% of the time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 In order to learn to communicate in Spanish, you must listen, read, write &amp; speak in Spanish as much as possible.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do our own work. This means we will not use online translators such as Google Translate. You may use online or physical dictionaries like </a:t>
            </a: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wordreference.com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58725" y="2858975"/>
            <a:ext cx="3775800" cy="9819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do I need to do to be successful?</a:t>
            </a:r>
            <a:endParaRPr sz="16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Charged Chromebook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Spiral Notebook, and writing utensil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4128950" y="2858975"/>
            <a:ext cx="3366600" cy="19857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latin typeface="Helvetica Neue"/>
                <a:ea typeface="Helvetica Neue"/>
                <a:cs typeface="Helvetica Neue"/>
                <a:sym typeface="Helvetica Neue"/>
              </a:rPr>
              <a:t>Absent?</a:t>
            </a:r>
            <a:endParaRPr sz="1800" u="sng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 u="sng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goal is to move forward in our proficiency, so if you are absent, it is your responsibility to check the absent folder, our Google Classroom, ask a friend, and the teacher what you missed, and make it up as soon as possible. 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227250" y="4021463"/>
            <a:ext cx="3775800" cy="18009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 u="sng">
                <a:latin typeface="Helvetica Neue"/>
                <a:ea typeface="Helvetica Neue"/>
                <a:cs typeface="Helvetica Neue"/>
                <a:sym typeface="Helvetica Neue"/>
              </a:rPr>
              <a:t>JOIN GOOGLE CLASSROOM!</a:t>
            </a:r>
            <a:endParaRPr b="1" sz="1800" u="sng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Codes for different class periods HERE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Helvetica Neue"/>
                <a:ea typeface="Helvetica Neue"/>
                <a:cs typeface="Helvetica Neue"/>
                <a:sym typeface="Helvetica Neue"/>
              </a:rPr>
              <a:t>Period 5: </a:t>
            </a:r>
            <a:r>
              <a:rPr lang="en" sz="2450">
                <a:solidFill>
                  <a:srgbClr val="1967D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ipz7ypr</a:t>
            </a:r>
            <a:endParaRPr sz="2450">
              <a:solidFill>
                <a:srgbClr val="1967D2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Period 7: </a:t>
            </a:r>
            <a:r>
              <a:rPr lang="en" sz="2450">
                <a:solidFill>
                  <a:srgbClr val="1967D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xprimu7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32325" y="6002950"/>
            <a:ext cx="3828600" cy="3061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Spanish 3 Proficiency Goal</a:t>
            </a:r>
            <a:endParaRPr sz="18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Spanish 3, students are aiming for Intermediate Low proficiency in Spanish.This means that a student can communicate information and express their own thoughts about familiar topics using sentences and a series of sentences.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Students’ grades will reflect their proficiency level, as well as class participation.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Formative assessments will be graded using Standards Based Grading. The rubric being used is accessible on Google Classroom.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106600" y="5029200"/>
            <a:ext cx="3411300" cy="33177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GRADES BREAKDOWN</a:t>
            </a:r>
            <a:endParaRPr sz="17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Formative Assessment		25%</a:t>
            </a:r>
            <a:endParaRPr sz="15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Bellwork, Participation, Quizzes</a:t>
            </a:r>
            <a:endParaRPr i="1"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Interpersonal </a:t>
            </a:r>
            <a:r>
              <a:rPr i="1"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*speak	</a:t>
            </a: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	25%</a:t>
            </a:r>
            <a:endParaRPr sz="15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Spontaneous exchanges of info</a:t>
            </a:r>
            <a:endParaRPr i="1"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Interpretive </a:t>
            </a:r>
            <a:r>
              <a:rPr i="1"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*read</a:t>
            </a: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		25%</a:t>
            </a:r>
            <a:endParaRPr sz="15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Understanding of spoken and written language</a:t>
            </a:r>
            <a:endParaRPr i="1"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Presentational	</a:t>
            </a:r>
            <a:r>
              <a:rPr i="1"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*write</a:t>
            </a: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	25%</a:t>
            </a:r>
            <a:endParaRPr sz="15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Conveying message in prepared writing or speaking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36250" y="9152900"/>
            <a:ext cx="7299900" cy="615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I am looking forward to an amazing year of learning Spanish! We will have a </a:t>
            </a: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positive</a:t>
            </a: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 and supportive learning environment where everyone helps each other learn and grow.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54888" y="8442100"/>
            <a:ext cx="615600" cy="6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04450" y="8442100"/>
            <a:ext cx="615600" cy="6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54000" y="8442100"/>
            <a:ext cx="615600" cy="6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69600" y="8442100"/>
            <a:ext cx="615600" cy="6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39288" y="8442100"/>
            <a:ext cx="615600" cy="61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/>
        </p:nvSpPr>
        <p:spPr>
          <a:xfrm>
            <a:off x="115650" y="300675"/>
            <a:ext cx="7404900" cy="22458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905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Spanish 3 Learning Targets</a:t>
            </a:r>
            <a:endParaRPr sz="22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INTERPRETIVE LISTENING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-I can understand the main idea in short, simple messages &amp; texts on familiar topics when I listen in Spanish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INTERPRETIVE READING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 I can understand the main idea in short, simple messages &amp; texts on familiar topics when I read in Spanish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INTERPERSONAL SPEAKING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- I can ask &amp; answer questions in a conversation about a number of familiar topics using simple sentences in Spanish.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PRESENTATIONAL WRITING 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 I can present information on most familiar topics using a series of simple sentences when I write. 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252000" y="6564300"/>
            <a:ext cx="7436400" cy="33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800" u="sng">
                <a:solidFill>
                  <a:schemeClr val="dk1"/>
                </a:solidFill>
                <a:latin typeface="Bodoni"/>
                <a:ea typeface="Bodoni"/>
                <a:cs typeface="Bodoni"/>
                <a:sym typeface="Bodoni"/>
              </a:rPr>
              <a:t>Do you have any questions?</a:t>
            </a:r>
            <a:endParaRPr b="1" sz="1800" u="sng">
              <a:solidFill>
                <a:schemeClr val="dk1"/>
              </a:solidFill>
              <a:latin typeface="Bodoni"/>
              <a:ea typeface="Bodoni"/>
              <a:cs typeface="Bodoni"/>
              <a:sym typeface="Bodon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200" u="sng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200" u="sng">
                <a:solidFill>
                  <a:schemeClr val="dk1"/>
                </a:solidFill>
              </a:rPr>
              <a:t>_____________________________________________________________________________________</a:t>
            </a:r>
            <a:endParaRPr b="1" sz="1200" u="sng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_______________________________________________________________________________________________</a:t>
            </a:r>
            <a:endParaRPr sz="12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Student Signature:										Date: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Guardian Signature:										Date: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4572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Please return this form to Ms. Kochan by September 15th.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25" y="2658975"/>
            <a:ext cx="13407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Novice Low</a:t>
            </a:r>
            <a:endParaRPr b="1" sz="1200"/>
          </a:p>
        </p:txBody>
      </p:sp>
      <p:sp>
        <p:nvSpPr>
          <p:cNvPr id="74" name="Google Shape;74;p14"/>
          <p:cNvSpPr/>
          <p:nvPr/>
        </p:nvSpPr>
        <p:spPr>
          <a:xfrm>
            <a:off x="1134275" y="2646975"/>
            <a:ext cx="12579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Novice Mid</a:t>
            </a:r>
            <a:endParaRPr b="1" sz="1200"/>
          </a:p>
        </p:txBody>
      </p:sp>
      <p:sp>
        <p:nvSpPr>
          <p:cNvPr id="75" name="Google Shape;75;p14"/>
          <p:cNvSpPr/>
          <p:nvPr/>
        </p:nvSpPr>
        <p:spPr>
          <a:xfrm>
            <a:off x="2208725" y="2646975"/>
            <a:ext cx="12579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Novice High</a:t>
            </a:r>
            <a:endParaRPr b="1" sz="1200"/>
          </a:p>
        </p:txBody>
      </p:sp>
      <p:sp>
        <p:nvSpPr>
          <p:cNvPr id="76" name="Google Shape;76;p14"/>
          <p:cNvSpPr/>
          <p:nvPr/>
        </p:nvSpPr>
        <p:spPr>
          <a:xfrm>
            <a:off x="3289850" y="2646975"/>
            <a:ext cx="16356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Intermediate Low</a:t>
            </a:r>
            <a:endParaRPr b="1" sz="1200"/>
          </a:p>
        </p:txBody>
      </p:sp>
      <p:sp>
        <p:nvSpPr>
          <p:cNvPr id="77" name="Google Shape;77;p14"/>
          <p:cNvSpPr/>
          <p:nvPr/>
        </p:nvSpPr>
        <p:spPr>
          <a:xfrm>
            <a:off x="4715575" y="2646975"/>
            <a:ext cx="16356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Intermediate Mid</a:t>
            </a:r>
            <a:endParaRPr b="1" sz="1200"/>
          </a:p>
        </p:txBody>
      </p:sp>
      <p:sp>
        <p:nvSpPr>
          <p:cNvPr id="78" name="Google Shape;78;p14"/>
          <p:cNvSpPr/>
          <p:nvPr/>
        </p:nvSpPr>
        <p:spPr>
          <a:xfrm>
            <a:off x="6136775" y="2646975"/>
            <a:ext cx="16356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Intermediate High</a:t>
            </a:r>
            <a:endParaRPr b="1" sz="1200"/>
          </a:p>
        </p:txBody>
      </p:sp>
      <p:sp>
        <p:nvSpPr>
          <p:cNvPr id="79" name="Google Shape;79;p14"/>
          <p:cNvSpPr/>
          <p:nvPr/>
        </p:nvSpPr>
        <p:spPr>
          <a:xfrm>
            <a:off x="4493450" y="2761588"/>
            <a:ext cx="616500" cy="443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/>
          </a:p>
        </p:txBody>
      </p:sp>
      <p:sp>
        <p:nvSpPr>
          <p:cNvPr id="80" name="Google Shape;80;p14"/>
          <p:cNvSpPr txBox="1"/>
          <p:nvPr/>
        </p:nvSpPr>
        <p:spPr>
          <a:xfrm>
            <a:off x="115650" y="3317175"/>
            <a:ext cx="2681400" cy="24267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Formative Assessments:</a:t>
            </a:r>
            <a:endParaRPr sz="18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Participation Points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- Students earn a point each day for their participation in class. This totals 50pts/marking period.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900"/>
              </a:spcBef>
              <a:spcAft>
                <a:spcPts val="1900"/>
              </a:spcAft>
              <a:buNone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Bellwork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- Students earn a point each day for completing a question at the beginning of class. This totals 50pts/marking period.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2898050" y="3317175"/>
            <a:ext cx="4622400" cy="3208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SUMMATIVE ASSESSMENTS</a:t>
            </a:r>
            <a:endParaRPr sz="18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STANDARD BASED GRADING</a:t>
            </a:r>
            <a:endParaRPr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4 - ABOVE Expectations       (A 90%-100%)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3 - AT LEVEL Expectations    (B 80%-89%)	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2 - NEARING Expectations    (C 70%-79%)	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1 - BELOW Expectations	    (D &lt;69%)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&gt; RETAKES - You may retake any summative assessment. Please email to schedule a time before or after school, including what you have done to better prepare.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&gt; EXTRA CREDIT - You may earn up to 10 points of extra credit each marking period. At any point of the year, you may complete 3 times each. With any chunk of vocabulary we are working on.</a:t>
            </a:r>
            <a:endParaRPr/>
          </a:p>
        </p:txBody>
      </p:sp>
      <p:sp>
        <p:nvSpPr>
          <p:cNvPr id="82" name="Google Shape;82;p14"/>
          <p:cNvSpPr txBox="1"/>
          <p:nvPr/>
        </p:nvSpPr>
        <p:spPr>
          <a:xfrm>
            <a:off x="225900" y="5856375"/>
            <a:ext cx="2460900" cy="831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If you have any questions or concerns please feel free to contact me! 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